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sldIdLst>
    <p:sldId id="256" r:id="rId2"/>
    <p:sldId id="449" r:id="rId3"/>
    <p:sldId id="464" r:id="rId4"/>
    <p:sldId id="287" r:id="rId5"/>
    <p:sldId id="467" r:id="rId6"/>
    <p:sldId id="430" r:id="rId7"/>
    <p:sldId id="432" r:id="rId8"/>
    <p:sldId id="433" r:id="rId9"/>
    <p:sldId id="476" r:id="rId10"/>
    <p:sldId id="469" r:id="rId11"/>
    <p:sldId id="477" r:id="rId12"/>
    <p:sldId id="434" r:id="rId13"/>
    <p:sldId id="420" r:id="rId14"/>
    <p:sldId id="435" r:id="rId15"/>
    <p:sldId id="474" r:id="rId16"/>
    <p:sldId id="475" r:id="rId17"/>
    <p:sldId id="470" r:id="rId18"/>
    <p:sldId id="468" r:id="rId19"/>
    <p:sldId id="471" r:id="rId20"/>
    <p:sldId id="472" r:id="rId21"/>
    <p:sldId id="282" r:id="rId22"/>
  </p:sldIdLst>
  <p:sldSz cx="12192000" cy="6858000"/>
  <p:notesSz cx="12192000" cy="6858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pos="528" userDrawn="1">
          <p15:clr>
            <a:srgbClr val="A4A3A4"/>
          </p15:clr>
        </p15:guide>
        <p15:guide id="4" orient="horz" pos="1008" userDrawn="1">
          <p15:clr>
            <a:srgbClr val="A4A3A4"/>
          </p15:clr>
        </p15:guide>
        <p15:guide id="5" pos="288" userDrawn="1">
          <p15:clr>
            <a:srgbClr val="A4A3A4"/>
          </p15:clr>
        </p15:guide>
        <p15:guide id="6" pos="1056" userDrawn="1">
          <p15:clr>
            <a:srgbClr val="A4A3A4"/>
          </p15:clr>
        </p15:guide>
        <p15:guide id="7" pos="39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EAE"/>
    <a:srgbClr val="8064A2"/>
    <a:srgbClr val="A347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21"/>
    <p:restoredTop sz="81282"/>
  </p:normalViewPr>
  <p:slideViewPr>
    <p:cSldViewPr>
      <p:cViewPr varScale="1">
        <p:scale>
          <a:sx n="54" d="100"/>
          <a:sy n="54" d="100"/>
        </p:scale>
        <p:origin x="208" y="1368"/>
      </p:cViewPr>
      <p:guideLst>
        <p:guide orient="horz" pos="2880"/>
        <p:guide pos="2160"/>
        <p:guide pos="528"/>
        <p:guide orient="horz" pos="1008"/>
        <p:guide pos="288"/>
        <p:guide pos="1056"/>
        <p:guide pos="3936"/>
      </p:guideLst>
    </p:cSldViewPr>
  </p:slid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Users/tobiasrichter/ownCloud/DMSC%20Share/DM/curation/PANOSC/wp3dandm.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r>
              <a:rPr lang="en-US" sz="1800" b="1" i="0" baseline="0" dirty="0"/>
              <a:t>WP3 PMs per Month</a:t>
            </a: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Sheet1!$A$51</c:f>
              <c:strCache>
                <c:ptCount val="1"/>
                <c:pt idx="0">
                  <c:v>tasks as planned</c:v>
                </c:pt>
              </c:strCache>
            </c:strRef>
          </c:tx>
          <c:spPr>
            <a:ln w="28575" cap="rnd">
              <a:solidFill>
                <a:schemeClr val="accent1"/>
              </a:solidFill>
              <a:round/>
            </a:ln>
            <a:effectLst/>
          </c:spPr>
          <c:marker>
            <c:symbol val="none"/>
          </c:marker>
          <c:val>
            <c:numRef>
              <c:f>Sheet1!$B$51:$AW$51</c:f>
              <c:numCache>
                <c:formatCode>General</c:formatCode>
                <c:ptCount val="48"/>
                <c:pt idx="0">
                  <c:v>3.75</c:v>
                </c:pt>
                <c:pt idx="1">
                  <c:v>3.75</c:v>
                </c:pt>
                <c:pt idx="2">
                  <c:v>3.75</c:v>
                </c:pt>
                <c:pt idx="3">
                  <c:v>3.75</c:v>
                </c:pt>
                <c:pt idx="4">
                  <c:v>3.75</c:v>
                </c:pt>
                <c:pt idx="5">
                  <c:v>3.75</c:v>
                </c:pt>
                <c:pt idx="6">
                  <c:v>3.75</c:v>
                </c:pt>
                <c:pt idx="7">
                  <c:v>6.75</c:v>
                </c:pt>
                <c:pt idx="8">
                  <c:v>6.75</c:v>
                </c:pt>
                <c:pt idx="9">
                  <c:v>6.75</c:v>
                </c:pt>
                <c:pt idx="10">
                  <c:v>6.75</c:v>
                </c:pt>
                <c:pt idx="11">
                  <c:v>9.128378378378379</c:v>
                </c:pt>
                <c:pt idx="12">
                  <c:v>9.128378378378379</c:v>
                </c:pt>
                <c:pt idx="13">
                  <c:v>9.128378378378379</c:v>
                </c:pt>
                <c:pt idx="14">
                  <c:v>9.128378378378379</c:v>
                </c:pt>
                <c:pt idx="15">
                  <c:v>9.128378378378379</c:v>
                </c:pt>
                <c:pt idx="16">
                  <c:v>9.128378378378379</c:v>
                </c:pt>
                <c:pt idx="17">
                  <c:v>9.128378378378379</c:v>
                </c:pt>
                <c:pt idx="18">
                  <c:v>9.128378378378379</c:v>
                </c:pt>
                <c:pt idx="19">
                  <c:v>10.568378378378378</c:v>
                </c:pt>
                <c:pt idx="20">
                  <c:v>7.5683783783783785</c:v>
                </c:pt>
                <c:pt idx="21">
                  <c:v>7.5683783783783785</c:v>
                </c:pt>
                <c:pt idx="22">
                  <c:v>7.5683783783783785</c:v>
                </c:pt>
                <c:pt idx="23">
                  <c:v>7.5683783783783785</c:v>
                </c:pt>
                <c:pt idx="24">
                  <c:v>7.5683783783783785</c:v>
                </c:pt>
                <c:pt idx="25">
                  <c:v>7.5683783783783785</c:v>
                </c:pt>
                <c:pt idx="26">
                  <c:v>7.5683783783783785</c:v>
                </c:pt>
                <c:pt idx="27">
                  <c:v>7.5683783783783785</c:v>
                </c:pt>
                <c:pt idx="28">
                  <c:v>5.4612355212355208</c:v>
                </c:pt>
                <c:pt idx="29">
                  <c:v>5.4612355212355208</c:v>
                </c:pt>
                <c:pt idx="30">
                  <c:v>5.4612355212355208</c:v>
                </c:pt>
                <c:pt idx="31">
                  <c:v>5.4612355212355208</c:v>
                </c:pt>
                <c:pt idx="32">
                  <c:v>5.4612355212355208</c:v>
                </c:pt>
                <c:pt idx="33">
                  <c:v>5.4612355212355208</c:v>
                </c:pt>
                <c:pt idx="34">
                  <c:v>5.4612355212355208</c:v>
                </c:pt>
                <c:pt idx="35">
                  <c:v>5.4612355212355208</c:v>
                </c:pt>
                <c:pt idx="36">
                  <c:v>5.4612355212355208</c:v>
                </c:pt>
                <c:pt idx="37">
                  <c:v>5.4612355212355208</c:v>
                </c:pt>
                <c:pt idx="38">
                  <c:v>5.4612355212355208</c:v>
                </c:pt>
                <c:pt idx="39">
                  <c:v>5.4612355212355208</c:v>
                </c:pt>
                <c:pt idx="40">
                  <c:v>5.4612355212355208</c:v>
                </c:pt>
                <c:pt idx="41">
                  <c:v>5.4612355212355208</c:v>
                </c:pt>
                <c:pt idx="42">
                  <c:v>3.8183783783783785</c:v>
                </c:pt>
                <c:pt idx="43">
                  <c:v>3.8183783783783785</c:v>
                </c:pt>
                <c:pt idx="44">
                  <c:v>2.3783783783783785</c:v>
                </c:pt>
                <c:pt idx="45">
                  <c:v>2.3783783783783785</c:v>
                </c:pt>
                <c:pt idx="46">
                  <c:v>2.3783783783783785</c:v>
                </c:pt>
                <c:pt idx="47">
                  <c:v>2.3783783783783785</c:v>
                </c:pt>
              </c:numCache>
            </c:numRef>
          </c:val>
          <c:smooth val="0"/>
          <c:extLst>
            <c:ext xmlns:c16="http://schemas.microsoft.com/office/drawing/2014/chart" uri="{C3380CC4-5D6E-409C-BE32-E72D297353CC}">
              <c16:uniqueId val="{00000000-7DD5-1A48-8341-142C24B32C33}"/>
            </c:ext>
          </c:extLst>
        </c:ser>
        <c:ser>
          <c:idx val="1"/>
          <c:order val="1"/>
          <c:tx>
            <c:strRef>
              <c:f>Sheet1!$A$52</c:f>
              <c:strCache>
                <c:ptCount val="1"/>
                <c:pt idx="0">
                  <c:v>flat profile</c:v>
                </c:pt>
              </c:strCache>
            </c:strRef>
          </c:tx>
          <c:spPr>
            <a:ln w="28575" cap="rnd">
              <a:solidFill>
                <a:schemeClr val="accent2"/>
              </a:solidFill>
              <a:round/>
            </a:ln>
            <a:effectLst/>
          </c:spPr>
          <c:marker>
            <c:symbol val="none"/>
          </c:marker>
          <c:val>
            <c:numRef>
              <c:f>Sheet1!$B$52:$AW$52</c:f>
              <c:numCache>
                <c:formatCode>General</c:formatCode>
                <c:ptCount val="48"/>
                <c:pt idx="0">
                  <c:v>6.0625000000000009</c:v>
                </c:pt>
                <c:pt idx="1">
                  <c:v>6.0625000000000009</c:v>
                </c:pt>
                <c:pt idx="2">
                  <c:v>6.0625000000000009</c:v>
                </c:pt>
                <c:pt idx="3">
                  <c:v>6.0625000000000009</c:v>
                </c:pt>
                <c:pt idx="4">
                  <c:v>6.0625000000000009</c:v>
                </c:pt>
                <c:pt idx="5">
                  <c:v>6.0625000000000009</c:v>
                </c:pt>
                <c:pt idx="6">
                  <c:v>6.0625000000000009</c:v>
                </c:pt>
                <c:pt idx="7">
                  <c:v>6.0625000000000009</c:v>
                </c:pt>
                <c:pt idx="8">
                  <c:v>6.0625000000000009</c:v>
                </c:pt>
                <c:pt idx="9">
                  <c:v>6.0625000000000009</c:v>
                </c:pt>
                <c:pt idx="10">
                  <c:v>6.0625000000000009</c:v>
                </c:pt>
                <c:pt idx="11">
                  <c:v>6.0625000000000009</c:v>
                </c:pt>
                <c:pt idx="12">
                  <c:v>6.0625000000000009</c:v>
                </c:pt>
                <c:pt idx="13">
                  <c:v>6.0625000000000009</c:v>
                </c:pt>
                <c:pt idx="14">
                  <c:v>6.0625000000000009</c:v>
                </c:pt>
                <c:pt idx="15">
                  <c:v>6.0625000000000009</c:v>
                </c:pt>
                <c:pt idx="16">
                  <c:v>6.0625000000000009</c:v>
                </c:pt>
                <c:pt idx="17">
                  <c:v>6.0625000000000009</c:v>
                </c:pt>
                <c:pt idx="18">
                  <c:v>6.0625000000000009</c:v>
                </c:pt>
                <c:pt idx="19">
                  <c:v>6.0625000000000009</c:v>
                </c:pt>
                <c:pt idx="20">
                  <c:v>6.0625000000000009</c:v>
                </c:pt>
                <c:pt idx="21">
                  <c:v>6.0625000000000009</c:v>
                </c:pt>
                <c:pt idx="22">
                  <c:v>6.0625000000000009</c:v>
                </c:pt>
                <c:pt idx="23">
                  <c:v>6.0625000000000009</c:v>
                </c:pt>
                <c:pt idx="24">
                  <c:v>6.0625000000000009</c:v>
                </c:pt>
                <c:pt idx="25">
                  <c:v>6.0625000000000009</c:v>
                </c:pt>
                <c:pt idx="26">
                  <c:v>6.0625000000000009</c:v>
                </c:pt>
                <c:pt idx="27">
                  <c:v>6.0625000000000009</c:v>
                </c:pt>
                <c:pt idx="28">
                  <c:v>6.0625000000000009</c:v>
                </c:pt>
                <c:pt idx="29">
                  <c:v>6.0625000000000009</c:v>
                </c:pt>
                <c:pt idx="30">
                  <c:v>6.0625000000000009</c:v>
                </c:pt>
                <c:pt idx="31">
                  <c:v>6.0625000000000009</c:v>
                </c:pt>
                <c:pt idx="32">
                  <c:v>6.0625000000000009</c:v>
                </c:pt>
                <c:pt idx="33">
                  <c:v>6.0625000000000009</c:v>
                </c:pt>
                <c:pt idx="34">
                  <c:v>6.0625000000000009</c:v>
                </c:pt>
                <c:pt idx="35">
                  <c:v>6.0625000000000009</c:v>
                </c:pt>
                <c:pt idx="36">
                  <c:v>6.0625000000000009</c:v>
                </c:pt>
                <c:pt idx="37">
                  <c:v>6.0625000000000009</c:v>
                </c:pt>
                <c:pt idx="38">
                  <c:v>6.0625000000000009</c:v>
                </c:pt>
                <c:pt idx="39">
                  <c:v>6.0625000000000009</c:v>
                </c:pt>
                <c:pt idx="40">
                  <c:v>6.0625000000000009</c:v>
                </c:pt>
                <c:pt idx="41">
                  <c:v>6.0625000000000009</c:v>
                </c:pt>
                <c:pt idx="42">
                  <c:v>6.0625000000000009</c:v>
                </c:pt>
                <c:pt idx="43">
                  <c:v>6.0625000000000009</c:v>
                </c:pt>
                <c:pt idx="44">
                  <c:v>6.0625000000000009</c:v>
                </c:pt>
                <c:pt idx="45">
                  <c:v>6.0625000000000009</c:v>
                </c:pt>
                <c:pt idx="46">
                  <c:v>6.0625000000000009</c:v>
                </c:pt>
                <c:pt idx="47">
                  <c:v>6.0625000000000009</c:v>
                </c:pt>
              </c:numCache>
            </c:numRef>
          </c:val>
          <c:smooth val="0"/>
          <c:extLst>
            <c:ext xmlns:c16="http://schemas.microsoft.com/office/drawing/2014/chart" uri="{C3380CC4-5D6E-409C-BE32-E72D297353CC}">
              <c16:uniqueId val="{00000001-7DD5-1A48-8341-142C24B32C33}"/>
            </c:ext>
          </c:extLst>
        </c:ser>
        <c:dLbls>
          <c:showLegendKey val="0"/>
          <c:showVal val="0"/>
          <c:showCatName val="0"/>
          <c:showSerName val="0"/>
          <c:showPercent val="0"/>
          <c:showBubbleSize val="0"/>
        </c:dLbls>
        <c:smooth val="0"/>
        <c:axId val="1966700528"/>
        <c:axId val="1968180336"/>
      </c:lineChart>
      <c:catAx>
        <c:axId val="1966700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968180336"/>
        <c:crosses val="autoZero"/>
        <c:auto val="1"/>
        <c:lblAlgn val="ctr"/>
        <c:lblOffset val="100"/>
        <c:noMultiLvlLbl val="0"/>
      </c:catAx>
      <c:valAx>
        <c:axId val="19681803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966700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E6439749-5F7E-5648-9CD6-00744CE904A7}" type="datetimeFigureOut">
              <a:t>11/2/19</a:t>
            </a:fld>
            <a:endParaRPr lang="it-IT"/>
          </a:p>
        </p:txBody>
      </p:sp>
      <p:sp>
        <p:nvSpPr>
          <p:cNvPr id="4" name="Segnaposto immagine diapositiva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r>
              <a:rPr lang="it-IT"/>
              <a:t>Modifica gli stili del testo dello schema
Secondo livello
Terzo livello
Quarto livello
Quinto livello</a:t>
            </a:r>
          </a:p>
        </p:txBody>
      </p:sp>
      <p:sp>
        <p:nvSpPr>
          <p:cNvPr id="6" name="Segnaposto piè di pagina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CBDA7EEF-0713-214A-8A97-49F34C15B593}" type="slidenum">
              <a:t>‹#›</a:t>
            </a:fld>
            <a:endParaRPr lang="it-IT"/>
          </a:p>
        </p:txBody>
      </p:sp>
    </p:spTree>
    <p:extLst>
      <p:ext uri="{BB962C8B-B14F-4D97-AF65-F5344CB8AC3E}">
        <p14:creationId xmlns:p14="http://schemas.microsoft.com/office/powerpoint/2010/main" val="2949701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2693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0662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9314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975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8707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PEOPLE</a:t>
            </a:r>
          </a:p>
          <a:p>
            <a:r>
              <a:rPr lang="en-GB" dirty="0"/>
              <a:t>Catalogues</a:t>
            </a:r>
          </a:p>
          <a:p>
            <a:r>
              <a:rPr lang="en-GB" dirty="0"/>
              <a:t>Datasets</a:t>
            </a:r>
          </a:p>
          <a:p>
            <a:r>
              <a:rPr lang="en-GB" dirty="0"/>
              <a:t>policies</a:t>
            </a:r>
          </a:p>
        </p:txBody>
      </p:sp>
      <p:sp>
        <p:nvSpPr>
          <p:cNvPr id="4" name="Slide Number Placeholder 3"/>
          <p:cNvSpPr>
            <a:spLocks noGrp="1"/>
          </p:cNvSpPr>
          <p:nvPr>
            <p:ph type="sldNum" sz="quarter" idx="5"/>
          </p:nvPr>
        </p:nvSpPr>
        <p:spPr/>
        <p:txBody>
          <a:bodyPr/>
          <a:lstStyle/>
          <a:p>
            <a:fld id="{CBDA7EEF-0713-214A-8A97-49F34C15B593}" type="slidenum">
              <a:rPr lang="en-GB" smtClean="0"/>
              <a:t>21</a:t>
            </a:fld>
            <a:endParaRPr lang="en-GB"/>
          </a:p>
        </p:txBody>
      </p:sp>
    </p:spTree>
    <p:extLst>
      <p:ext uri="{BB962C8B-B14F-4D97-AF65-F5344CB8AC3E}">
        <p14:creationId xmlns:p14="http://schemas.microsoft.com/office/powerpoint/2010/main" val="646407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638896" y="2890391"/>
            <a:ext cx="6971704" cy="538609"/>
          </a:xfrm>
          <a:prstGeom prst="rect">
            <a:avLst/>
          </a:prstGeom>
        </p:spPr>
        <p:txBody>
          <a:bodyPr wrap="square" lIns="0" tIns="0" rIns="0" bIns="0">
            <a:spAutoFit/>
          </a:bodyPr>
          <a:lstStyle>
            <a:lvl1pPr>
              <a:defRPr sz="3500" b="1">
                <a:latin typeface="Muli" pitchFamily="2" charset="77"/>
              </a:defRPr>
            </a:lvl1pPr>
          </a:lstStyle>
          <a:p>
            <a:endParaRPr/>
          </a:p>
        </p:txBody>
      </p:sp>
      <p:sp>
        <p:nvSpPr>
          <p:cNvPr id="3" name="Holder 3"/>
          <p:cNvSpPr>
            <a:spLocks noGrp="1"/>
          </p:cNvSpPr>
          <p:nvPr>
            <p:ph type="subTitle" idx="4"/>
          </p:nvPr>
        </p:nvSpPr>
        <p:spPr>
          <a:xfrm>
            <a:off x="1638897" y="4278868"/>
            <a:ext cx="6971704" cy="369332"/>
          </a:xfrm>
          <a:prstGeom prst="rect">
            <a:avLst/>
          </a:prstGeom>
        </p:spPr>
        <p:txBody>
          <a:bodyPr wrap="square" lIns="0" tIns="0" rIns="0" bIns="0">
            <a:spAutoFit/>
          </a:bodyPr>
          <a:lstStyle>
            <a:lvl1pPr>
              <a:defRPr b="1">
                <a:latin typeface="Muli" pitchFamily="2" charset="77"/>
              </a:defRPr>
            </a:lvl1pPr>
          </a:lstStyle>
          <a:p>
            <a:endParaRPr/>
          </a:p>
        </p:txBody>
      </p:sp>
      <p:sp>
        <p:nvSpPr>
          <p:cNvPr id="15" name="Segnaposto data 3">
            <a:extLst>
              <a:ext uri="{FF2B5EF4-FFF2-40B4-BE49-F238E27FC236}">
                <a16:creationId xmlns:a16="http://schemas.microsoft.com/office/drawing/2014/main" id="{B0B3840B-4F8F-5D4A-BE4D-515BFFFA0B34}"/>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D1CB468B-6234-D04B-A2D7-7545AE22986B}" type="datetime1">
              <a:t>11/2/19</a:t>
            </a:fld>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462776" y="527964"/>
            <a:ext cx="7310043" cy="446276"/>
          </a:xfrm>
        </p:spPr>
        <p:txBody>
          <a:bodyPr lIns="0" tIns="0" rIns="0" bIns="0"/>
          <a:lstStyle>
            <a:lvl1pPr>
              <a:defRPr sz="2900" b="1" i="0">
                <a:solidFill>
                  <a:srgbClr val="4C4D4F"/>
                </a:solidFill>
                <a:latin typeface="Muli" pitchFamily="2" charset="77"/>
                <a:cs typeface="Arial"/>
              </a:defRPr>
            </a:lvl1pPr>
          </a:lstStyle>
          <a:p>
            <a:endParaRPr/>
          </a:p>
        </p:txBody>
      </p:sp>
      <p:sp>
        <p:nvSpPr>
          <p:cNvPr id="3" name="Holder 3"/>
          <p:cNvSpPr>
            <a:spLocks noGrp="1"/>
          </p:cNvSpPr>
          <p:nvPr>
            <p:ph type="body" idx="1"/>
          </p:nvPr>
        </p:nvSpPr>
        <p:spPr>
          <a:xfrm>
            <a:off x="462776" y="1194561"/>
            <a:ext cx="10130713" cy="369332"/>
          </a:xfrm>
        </p:spPr>
        <p:txBody>
          <a:bodyPr lIns="0" tIns="0" rIns="0" bIns="0"/>
          <a:lstStyle>
            <a:lvl1pPr>
              <a:defRPr sz="2400" b="1" i="0">
                <a:solidFill>
                  <a:srgbClr val="4C4D4F"/>
                </a:solidFill>
                <a:latin typeface="Muli" pitchFamily="2" charset="77"/>
                <a:cs typeface="Arial"/>
              </a:defRPr>
            </a:lvl1pPr>
          </a:lstStyle>
          <a:p>
            <a:endParaRPr/>
          </a:p>
        </p:txBody>
      </p:sp>
      <p:sp>
        <p:nvSpPr>
          <p:cNvPr id="14" name="Segnaposto data 3">
            <a:extLst>
              <a:ext uri="{FF2B5EF4-FFF2-40B4-BE49-F238E27FC236}">
                <a16:creationId xmlns:a16="http://schemas.microsoft.com/office/drawing/2014/main" id="{D30CDEB2-DA54-DE45-AD6C-F8DC9C60A982}"/>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95B7B0B5-0B63-3644-99A4-AB904A50937F}" type="datetime1">
              <a:t>11/2/19</a:t>
            </a:fld>
            <a:endParaRPr lang="it-I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57200" y="527964"/>
            <a:ext cx="7310043" cy="446276"/>
          </a:xfrm>
        </p:spPr>
        <p:txBody>
          <a:bodyPr lIns="0" tIns="0" rIns="0" bIns="0"/>
          <a:lstStyle>
            <a:lvl1pPr>
              <a:defRPr sz="2900" b="1" i="0">
                <a:solidFill>
                  <a:srgbClr val="4C4D4F"/>
                </a:solidFill>
                <a:latin typeface="Muli" pitchFamily="2" charset="77"/>
                <a:cs typeface="Arial"/>
              </a:defRPr>
            </a:lvl1pPr>
          </a:lstStyle>
          <a:p>
            <a:endParaRPr/>
          </a:p>
        </p:txBody>
      </p:sp>
      <p:sp>
        <p:nvSpPr>
          <p:cNvPr id="3" name="Holder 3"/>
          <p:cNvSpPr>
            <a:spLocks noGrp="1"/>
          </p:cNvSpPr>
          <p:nvPr>
            <p:ph sz="half" idx="2"/>
          </p:nvPr>
        </p:nvSpPr>
        <p:spPr>
          <a:xfrm>
            <a:off x="457200" y="1577340"/>
            <a:ext cx="5306282" cy="369332"/>
          </a:xfrm>
          <a:prstGeom prst="rect">
            <a:avLst/>
          </a:prstGeom>
        </p:spPr>
        <p:txBody>
          <a:bodyPr wrap="square" lIns="0" tIns="0" rIns="0" bIns="0">
            <a:spAutoFit/>
          </a:bodyPr>
          <a:lstStyle>
            <a:lvl1pPr>
              <a:defRPr>
                <a:latin typeface="Muli" pitchFamily="2" charset="77"/>
              </a:defRPr>
            </a:lvl1pPr>
          </a:lstStyle>
          <a:p>
            <a:endParaRPr/>
          </a:p>
        </p:txBody>
      </p:sp>
      <p:sp>
        <p:nvSpPr>
          <p:cNvPr id="4" name="Holder 4"/>
          <p:cNvSpPr>
            <a:spLocks noGrp="1"/>
          </p:cNvSpPr>
          <p:nvPr>
            <p:ph sz="half" idx="3"/>
          </p:nvPr>
        </p:nvSpPr>
        <p:spPr>
          <a:xfrm>
            <a:off x="6129433" y="1577340"/>
            <a:ext cx="5306282" cy="369332"/>
          </a:xfrm>
          <a:prstGeom prst="rect">
            <a:avLst/>
          </a:prstGeom>
        </p:spPr>
        <p:txBody>
          <a:bodyPr wrap="square" lIns="0" tIns="0" rIns="0" bIns="0">
            <a:spAutoFit/>
          </a:bodyPr>
          <a:lstStyle>
            <a:lvl1pPr>
              <a:defRPr>
                <a:latin typeface="Muli" pitchFamily="2" charset="77"/>
              </a:defRPr>
            </a:lvl1pPr>
          </a:lstStyle>
          <a:p>
            <a:endParaRPr/>
          </a:p>
        </p:txBody>
      </p:sp>
      <p:sp>
        <p:nvSpPr>
          <p:cNvPr id="14" name="Segnaposto data 3">
            <a:extLst>
              <a:ext uri="{FF2B5EF4-FFF2-40B4-BE49-F238E27FC236}">
                <a16:creationId xmlns:a16="http://schemas.microsoft.com/office/drawing/2014/main" id="{C758A41A-99D0-E84B-8FE2-857A4FBECE95}"/>
              </a:ext>
            </a:extLst>
          </p:cNvPr>
          <p:cNvSpPr>
            <a:spLocks noGrp="1"/>
          </p:cNvSpPr>
          <p:nvPr>
            <p:ph type="dt" sz="half" idx="10"/>
          </p:nvPr>
        </p:nvSpPr>
        <p:spPr>
          <a:xfrm>
            <a:off x="1644122" y="6416675"/>
            <a:ext cx="2743200" cy="365125"/>
          </a:xfrm>
          <a:prstGeom prst="rect">
            <a:avLst/>
          </a:prstGeom>
        </p:spPr>
        <p:txBody>
          <a:bodyPr/>
          <a:lstStyle>
            <a:lvl1pPr>
              <a:defRPr sz="1000">
                <a:latin typeface="Muli" pitchFamily="2" charset="77"/>
              </a:defRPr>
            </a:lvl1pPr>
          </a:lstStyle>
          <a:p>
            <a:fld id="{38BED5E8-9089-174C-BF11-B7DF163EB547}" type="datetime1">
              <a:t>11/2/19</a:t>
            </a:fld>
            <a:endParaRPr lang="it-I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2528A25B-B3ED-E542-825D-E47ADBA26CE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50" y="5778500"/>
            <a:ext cx="12179300" cy="1079500"/>
          </a:xfrm>
          <a:prstGeom prst="rect">
            <a:avLst/>
          </a:prstGeom>
        </p:spPr>
      </p:pic>
      <p:sp>
        <p:nvSpPr>
          <p:cNvPr id="2" name="Holder 2"/>
          <p:cNvSpPr>
            <a:spLocks noGrp="1"/>
          </p:cNvSpPr>
          <p:nvPr>
            <p:ph type="title"/>
          </p:nvPr>
        </p:nvSpPr>
        <p:spPr>
          <a:xfrm>
            <a:off x="457200" y="533400"/>
            <a:ext cx="7310043" cy="446276"/>
          </a:xfrm>
        </p:spPr>
        <p:txBody>
          <a:bodyPr lIns="0" tIns="0" rIns="0" bIns="0"/>
          <a:lstStyle>
            <a:lvl1pPr>
              <a:defRPr sz="2900" b="1" i="0">
                <a:solidFill>
                  <a:srgbClr val="4C4D4F"/>
                </a:solidFill>
                <a:latin typeface="Muli" pitchFamily="2" charset="77"/>
                <a:cs typeface="Arial"/>
              </a:defRPr>
            </a:lvl1pPr>
          </a:lstStyle>
          <a:p>
            <a:endParaRPr/>
          </a:p>
        </p:txBody>
      </p:sp>
      <p:sp>
        <p:nvSpPr>
          <p:cNvPr id="14" name="Segnaposto data 3">
            <a:extLst>
              <a:ext uri="{FF2B5EF4-FFF2-40B4-BE49-F238E27FC236}">
                <a16:creationId xmlns:a16="http://schemas.microsoft.com/office/drawing/2014/main" id="{2E85EB29-7773-EA41-86EF-AB27DEA49438}"/>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99831E0E-B4B9-804C-B32F-14C6EC15B13E}" type="datetime1">
              <a:t>11/2/19</a:t>
            </a:fld>
            <a:endParaRPr lang="it-IT"/>
          </a:p>
        </p:txBody>
      </p:sp>
      <p:sp>
        <p:nvSpPr>
          <p:cNvPr id="15" name="Segnaposto numero diapositiva 16">
            <a:extLst>
              <a:ext uri="{FF2B5EF4-FFF2-40B4-BE49-F238E27FC236}">
                <a16:creationId xmlns:a16="http://schemas.microsoft.com/office/drawing/2014/main" id="{7D97418D-D037-F84F-BA6E-B7EF0EFCB541}"/>
              </a:ext>
            </a:extLst>
          </p:cNvPr>
          <p:cNvSpPr txBox="1">
            <a:spLocks/>
          </p:cNvSpPr>
          <p:nvPr userDrawn="1"/>
        </p:nvSpPr>
        <p:spPr>
          <a:xfrm>
            <a:off x="381000" y="6416675"/>
            <a:ext cx="683339" cy="365125"/>
          </a:xfrm>
          <a:prstGeom prst="rect">
            <a:avLst/>
          </a:prstGeom>
        </p:spPr>
        <p:txBody>
          <a:bodyPr/>
          <a:lstStyle>
            <a:defPPr>
              <a:defRPr lang="it-IT"/>
            </a:defPPr>
            <a:lvl1pPr marL="0" algn="l" defTabSz="914400" rtl="0" eaLnBrk="1" latinLnBrk="0" hangingPunct="1">
              <a:defRPr sz="1000" kern="1200">
                <a:solidFill>
                  <a:schemeClr val="tx1"/>
                </a:solidFill>
                <a:latin typeface="Muli"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Only">
    <p:bg>
      <p:bgPr>
        <a:solidFill>
          <a:schemeClr val="bg1"/>
        </a:solidFill>
        <a:effectLst/>
      </p:bgPr>
    </p:bg>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2528A25B-B3ED-E542-825D-E47ADBA26CE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50" y="5778500"/>
            <a:ext cx="12179300" cy="1079500"/>
          </a:xfrm>
          <a:prstGeom prst="rect">
            <a:avLst/>
          </a:prstGeom>
        </p:spPr>
      </p:pic>
      <p:sp>
        <p:nvSpPr>
          <p:cNvPr id="15" name="Segnaposto data 3">
            <a:extLst>
              <a:ext uri="{FF2B5EF4-FFF2-40B4-BE49-F238E27FC236}">
                <a16:creationId xmlns:a16="http://schemas.microsoft.com/office/drawing/2014/main" id="{471999AC-979D-ED49-902A-8F01B0F4E63B}"/>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2805CA99-DB71-1E43-AE65-640926A8E210}" type="datetime1">
              <a:t>11/2/19</a:t>
            </a:fld>
            <a:endParaRPr lang="it-IT"/>
          </a:p>
        </p:txBody>
      </p:sp>
      <p:sp>
        <p:nvSpPr>
          <p:cNvPr id="16" name="Segnaposto numero diapositiva 16">
            <a:extLst>
              <a:ext uri="{FF2B5EF4-FFF2-40B4-BE49-F238E27FC236}">
                <a16:creationId xmlns:a16="http://schemas.microsoft.com/office/drawing/2014/main" id="{3F14C0E4-6232-D542-BA79-E689284628BD}"/>
              </a:ext>
            </a:extLst>
          </p:cNvPr>
          <p:cNvSpPr txBox="1">
            <a:spLocks/>
          </p:cNvSpPr>
          <p:nvPr userDrawn="1"/>
        </p:nvSpPr>
        <p:spPr>
          <a:xfrm>
            <a:off x="381000" y="6416675"/>
            <a:ext cx="683339" cy="365125"/>
          </a:xfrm>
          <a:prstGeom prst="rect">
            <a:avLst/>
          </a:prstGeom>
        </p:spPr>
        <p:txBody>
          <a:bodyPr/>
          <a:lstStyle>
            <a:defPPr>
              <a:defRPr lang="it-IT"/>
            </a:defPPr>
            <a:lvl1pPr marL="0" algn="l" defTabSz="914400" rtl="0" eaLnBrk="1" latinLnBrk="0" hangingPunct="1">
              <a:defRPr sz="1000" kern="1200">
                <a:solidFill>
                  <a:schemeClr val="tx1"/>
                </a:solidFill>
                <a:latin typeface="Muli"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55560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9" name="Segnaposto data 3">
            <a:extLst>
              <a:ext uri="{FF2B5EF4-FFF2-40B4-BE49-F238E27FC236}">
                <a16:creationId xmlns:a16="http://schemas.microsoft.com/office/drawing/2014/main" id="{380D4A8A-2D9C-8E40-8A5E-CE0E53191A2D}"/>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B5162847-88AC-BC49-B42C-068C475CD287}" type="datetime1">
              <a:t>11/2/19</a:t>
            </a:fld>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3DA76E71-90F4-594C-8F95-9C1B8B8402A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6350" y="5867400"/>
            <a:ext cx="12179300" cy="990600"/>
          </a:xfrm>
          <a:prstGeom prst="rect">
            <a:avLst/>
          </a:prstGeom>
        </p:spPr>
      </p:pic>
      <p:sp>
        <p:nvSpPr>
          <p:cNvPr id="16" name="Segnaposto data 3">
            <a:extLst>
              <a:ext uri="{FF2B5EF4-FFF2-40B4-BE49-F238E27FC236}">
                <a16:creationId xmlns:a16="http://schemas.microsoft.com/office/drawing/2014/main" id="{D5072787-58E8-A44E-8753-E474F5E48386}"/>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C50C29C9-981D-204A-8B2E-A989B168FDE9}" type="datetime1">
              <a:t>11/2/19</a:t>
            </a:fld>
            <a:endParaRPr lang="it-IT"/>
          </a:p>
        </p:txBody>
      </p:sp>
      <p:sp>
        <p:nvSpPr>
          <p:cNvPr id="2" name="Holder 2"/>
          <p:cNvSpPr>
            <a:spLocks noGrp="1"/>
          </p:cNvSpPr>
          <p:nvPr>
            <p:ph type="title"/>
          </p:nvPr>
        </p:nvSpPr>
        <p:spPr>
          <a:xfrm>
            <a:off x="464635" y="527964"/>
            <a:ext cx="7310043" cy="446276"/>
          </a:xfrm>
          <a:prstGeom prst="rect">
            <a:avLst/>
          </a:prstGeom>
        </p:spPr>
        <p:txBody>
          <a:bodyPr wrap="square" lIns="0" tIns="0" rIns="0" bIns="0">
            <a:spAutoFit/>
          </a:bodyPr>
          <a:lstStyle>
            <a:lvl1pPr>
              <a:defRPr sz="2900" b="1" i="0">
                <a:solidFill>
                  <a:srgbClr val="4C4D4F"/>
                </a:solidFill>
                <a:latin typeface="Arial"/>
                <a:cs typeface="Arial"/>
              </a:defRPr>
            </a:lvl1pPr>
          </a:lstStyle>
          <a:p>
            <a:endParaRPr/>
          </a:p>
        </p:txBody>
      </p:sp>
      <p:sp>
        <p:nvSpPr>
          <p:cNvPr id="3" name="Holder 3"/>
          <p:cNvSpPr>
            <a:spLocks noGrp="1"/>
          </p:cNvSpPr>
          <p:nvPr>
            <p:ph type="body" idx="1"/>
          </p:nvPr>
        </p:nvSpPr>
        <p:spPr>
          <a:xfrm>
            <a:off x="464635" y="1194561"/>
            <a:ext cx="10130713" cy="369332"/>
          </a:xfrm>
          <a:prstGeom prst="rect">
            <a:avLst/>
          </a:prstGeom>
        </p:spPr>
        <p:txBody>
          <a:bodyPr wrap="square" lIns="0" tIns="0" rIns="0" bIns="0">
            <a:spAutoFit/>
          </a:bodyPr>
          <a:lstStyle>
            <a:lvl1pPr>
              <a:defRPr sz="2400" b="1" i="0">
                <a:solidFill>
                  <a:srgbClr val="4C4D4F"/>
                </a:solidFill>
                <a:latin typeface="Arial"/>
                <a:cs typeface="Arial"/>
              </a:defRPr>
            </a:lvl1pPr>
          </a:lstStyle>
          <a:p>
            <a:endParaRPr/>
          </a:p>
        </p:txBody>
      </p:sp>
      <p:sp>
        <p:nvSpPr>
          <p:cNvPr id="13" name="Segnaposto numero diapositiva 16">
            <a:extLst>
              <a:ext uri="{FF2B5EF4-FFF2-40B4-BE49-F238E27FC236}">
                <a16:creationId xmlns:a16="http://schemas.microsoft.com/office/drawing/2014/main" id="{AB7B06D6-260D-8048-8C9A-352F4826FF65}"/>
              </a:ext>
            </a:extLst>
          </p:cNvPr>
          <p:cNvSpPr txBox="1">
            <a:spLocks/>
          </p:cNvSpPr>
          <p:nvPr userDrawn="1"/>
        </p:nvSpPr>
        <p:spPr>
          <a:xfrm>
            <a:off x="381000" y="6416675"/>
            <a:ext cx="683339" cy="365125"/>
          </a:xfrm>
          <a:prstGeom prst="rect">
            <a:avLst/>
          </a:prstGeom>
        </p:spPr>
        <p:txBody>
          <a:bodyPr/>
          <a:lstStyle>
            <a:defPPr>
              <a:defRPr lang="it-IT"/>
            </a:defPPr>
            <a:lvl1pPr marL="0" algn="l" defTabSz="914400" rtl="0" eaLnBrk="1" latinLnBrk="0" hangingPunct="1">
              <a:defRPr sz="1000" kern="1200">
                <a:solidFill>
                  <a:schemeClr val="tx1"/>
                </a:solidFill>
                <a:latin typeface="Muli"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5" r:id="rId6"/>
  </p:sldLayoutIdLst>
  <p:hf sldNum="0" hdr="0" ftr="0" dt="0"/>
  <p:txStyles>
    <p:titleStyle>
      <a:lvl1pPr>
        <a:defRPr>
          <a:latin typeface="Muli" pitchFamily="2" charset="77"/>
          <a:ea typeface="+mj-ea"/>
          <a:cs typeface="+mj-cs"/>
        </a:defRPr>
      </a:lvl1pPr>
    </p:titleStyle>
    <p:bodyStyle>
      <a:lvl1pPr marL="0">
        <a:defRPr>
          <a:latin typeface="Muli" pitchFamily="2" charset="77"/>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tif"/></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panosc-eu/common-api" TargetMode="External"/><Relationship Id="rId2" Type="http://schemas.openxmlformats.org/officeDocument/2006/relationships/hyperlink" Target="https://github.com/panosc-eu/fair-data-api"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confluence.panosc.eu/display/wp3/"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rd-alliance.org/research-metadata-schemas-wg" TargetMode="External"/><Relationship Id="rId2" Type="http://schemas.openxmlformats.org/officeDocument/2006/relationships/hyperlink" Target="https://www.rd-alliance.org/designing-pathway-towards-implementing-transdisciplinary-data-infrastructure-physical-samples" TargetMode="External"/><Relationship Id="rId1" Type="http://schemas.openxmlformats.org/officeDocument/2006/relationships/slideLayout" Target="../slideLayouts/slideLayout2.xml"/><Relationship Id="rId5" Type="http://schemas.openxmlformats.org/officeDocument/2006/relationships/image" Target="../media/image22.tiff"/><Relationship Id="rId4" Type="http://schemas.openxmlformats.org/officeDocument/2006/relationships/hyperlink" Target="https://www.rd-alliance.org/digital-representation-units-measure-drum-%E2%80%93-technical-discussion" TargetMode="Externa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tiff"/><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jpeg"/><Relationship Id="rId18" Type="http://schemas.openxmlformats.org/officeDocument/2006/relationships/image" Target="../media/image39.jpe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jpeg"/><Relationship Id="rId2" Type="http://schemas.openxmlformats.org/officeDocument/2006/relationships/notesSlide" Target="../notesSlides/notesSlide6.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32.jpeg"/><Relationship Id="rId5" Type="http://schemas.openxmlformats.org/officeDocument/2006/relationships/image" Target="../media/image26.png"/><Relationship Id="rId15" Type="http://schemas.openxmlformats.org/officeDocument/2006/relationships/image" Target="../media/image36.jpeg"/><Relationship Id="rId10" Type="http://schemas.openxmlformats.org/officeDocument/2006/relationships/image" Target="../media/image31.jpg"/><Relationship Id="rId19" Type="http://schemas.openxmlformats.org/officeDocument/2006/relationships/image" Target="../media/image40.png"/><Relationship Id="rId4" Type="http://schemas.openxmlformats.org/officeDocument/2006/relationships/image" Target="../media/image25.jpeg"/><Relationship Id="rId9" Type="http://schemas.openxmlformats.org/officeDocument/2006/relationships/image" Target="../media/image30.jpeg"/><Relationship Id="rId14" Type="http://schemas.openxmlformats.org/officeDocument/2006/relationships/image" Target="../media/image35.jpeg"/></Relationships>
</file>

<file path=ppt/slides/_rels/slide3.xml.rels><?xml version="1.0" encoding="UTF-8" standalone="yes"?>
<Relationships xmlns="http://schemas.openxmlformats.org/package/2006/relationships"><Relationship Id="rId8" Type="http://schemas.openxmlformats.org/officeDocument/2006/relationships/hyperlink" Target="https://www.ill.eu/fileadmin/user_upload/ILL/3_Users/User_Guide/After_your_experiment/Data_management/ILL_data_management_policy_July_2017.pdf" TargetMode="External"/><Relationship Id="rId3" Type="http://schemas.openxmlformats.org/officeDocument/2006/relationships/hyperlink" Target="https://scicat.esss.se/" TargetMode="External"/><Relationship Id="rId7" Type="http://schemas.openxmlformats.org/officeDocument/2006/relationships/hyperlink" Target="https://www.esrf.eu/datapolicy" TargetMode="External"/><Relationship Id="rId2" Type="http://schemas.openxmlformats.org/officeDocument/2006/relationships/hyperlink" Target="https://vuo.elettra.trieste.it/" TargetMode="External"/><Relationship Id="rId1" Type="http://schemas.openxmlformats.org/officeDocument/2006/relationships/slideLayout" Target="../slideLayouts/slideLayout2.xml"/><Relationship Id="rId6" Type="http://schemas.openxmlformats.org/officeDocument/2006/relationships/hyperlink" Target="https://in.xfel.eu/metadata" TargetMode="External"/><Relationship Id="rId5" Type="http://schemas.openxmlformats.org/officeDocument/2006/relationships/hyperlink" Target="https://data.ill.eu/" TargetMode="External"/><Relationship Id="rId4" Type="http://schemas.openxmlformats.org/officeDocument/2006/relationships/hyperlink" Target="https://datahub.esrf.fr/" TargetMode="External"/><Relationship Id="rId9" Type="http://schemas.openxmlformats.org/officeDocument/2006/relationships/hyperlink" Target="https://www.xfel.eu/users/experiment_support/policies/scientific_data_policy/index_eng.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9" name="Immagine 48">
            <a:extLst>
              <a:ext uri="{FF2B5EF4-FFF2-40B4-BE49-F238E27FC236}">
                <a16:creationId xmlns:a16="http://schemas.microsoft.com/office/drawing/2014/main" id="{1EB0BE17-4406-2547-BD41-BBF8482A0E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object 15"/>
          <p:cNvSpPr txBox="1">
            <a:spLocks noGrp="1"/>
          </p:cNvSpPr>
          <p:nvPr>
            <p:ph type="title"/>
          </p:nvPr>
        </p:nvSpPr>
        <p:spPr>
          <a:xfrm>
            <a:off x="1715096" y="2875508"/>
            <a:ext cx="7200304" cy="550792"/>
          </a:xfrm>
          <a:prstGeom prst="rect">
            <a:avLst/>
          </a:prstGeom>
        </p:spPr>
        <p:txBody>
          <a:bodyPr vert="horz" wrap="square" lIns="0" tIns="12065" rIns="0" bIns="0" rtlCol="0">
            <a:spAutoFit/>
          </a:bodyPr>
          <a:lstStyle/>
          <a:p>
            <a:pPr marR="5080">
              <a:lnSpc>
                <a:spcPct val="100299"/>
              </a:lnSpc>
            </a:pPr>
            <a:r>
              <a:rPr lang="en-US" sz="3500" kern="1200" spc="90" dirty="0">
                <a:latin typeface="Muli" pitchFamily="2" charset="77"/>
              </a:rPr>
              <a:t>WP3 – Data Catalogue Services</a:t>
            </a:r>
            <a:endParaRPr sz="3500" kern="1200" dirty="0">
              <a:latin typeface="Muli" pitchFamily="2" charset="77"/>
            </a:endParaRPr>
          </a:p>
        </p:txBody>
      </p:sp>
      <p:sp>
        <p:nvSpPr>
          <p:cNvPr id="16" name="object 16"/>
          <p:cNvSpPr txBox="1"/>
          <p:nvPr/>
        </p:nvSpPr>
        <p:spPr>
          <a:xfrm>
            <a:off x="1681163" y="3788807"/>
            <a:ext cx="7505104" cy="1499128"/>
          </a:xfrm>
          <a:prstGeom prst="rect">
            <a:avLst/>
          </a:prstGeom>
        </p:spPr>
        <p:txBody>
          <a:bodyPr vert="horz" wrap="square" lIns="0" tIns="87630" rIns="0" bIns="0" rtlCol="0">
            <a:spAutoFit/>
          </a:bodyPr>
          <a:lstStyle/>
          <a:p>
            <a:pPr>
              <a:spcBef>
                <a:spcPts val="690"/>
              </a:spcBef>
            </a:pPr>
            <a:r>
              <a:rPr lang="en-US" sz="2000" b="1" spc="25" dirty="0">
                <a:solidFill>
                  <a:srgbClr val="4C4D4F"/>
                </a:solidFill>
                <a:latin typeface="Muli" pitchFamily="2" charset="77"/>
                <a:cs typeface="Arial"/>
              </a:rPr>
              <a:t>Tobias Richter</a:t>
            </a:r>
            <a:endParaRPr lang="en-US" sz="2000" dirty="0">
              <a:latin typeface="Muli" pitchFamily="2" charset="77"/>
              <a:cs typeface="Arial"/>
            </a:endParaRPr>
          </a:p>
          <a:p>
            <a:pPr>
              <a:lnSpc>
                <a:spcPct val="100000"/>
              </a:lnSpc>
              <a:spcBef>
                <a:spcPts val="690"/>
              </a:spcBef>
            </a:pPr>
            <a:endParaRPr lang="en-US" sz="2000" b="1" spc="50" dirty="0">
              <a:solidFill>
                <a:srgbClr val="4C4D4F"/>
              </a:solidFill>
              <a:latin typeface="Muli" pitchFamily="2" charset="77"/>
              <a:cs typeface="Arial"/>
            </a:endParaRPr>
          </a:p>
          <a:p>
            <a:pPr>
              <a:lnSpc>
                <a:spcPct val="100000"/>
              </a:lnSpc>
              <a:spcBef>
                <a:spcPts val="690"/>
              </a:spcBef>
            </a:pPr>
            <a:r>
              <a:rPr lang="en-US" sz="2000" b="1" spc="50" dirty="0">
                <a:solidFill>
                  <a:srgbClr val="4C4D4F"/>
                </a:solidFill>
                <a:latin typeface="Muli" pitchFamily="2" charset="77"/>
                <a:cs typeface="Arial"/>
              </a:rPr>
              <a:t>PaNOSC General Assembly, November</a:t>
            </a:r>
            <a:r>
              <a:rPr lang="en-US" sz="2000" b="1" spc="-60" dirty="0">
                <a:solidFill>
                  <a:srgbClr val="4C4D4F"/>
                </a:solidFill>
                <a:latin typeface="Muli" pitchFamily="2" charset="77"/>
                <a:cs typeface="Arial"/>
              </a:rPr>
              <a:t> </a:t>
            </a:r>
            <a:r>
              <a:rPr lang="en-US" sz="2000" b="1" spc="90" dirty="0">
                <a:solidFill>
                  <a:srgbClr val="4C4D4F"/>
                </a:solidFill>
                <a:latin typeface="Muli" pitchFamily="2" charset="77"/>
                <a:cs typeface="Arial"/>
              </a:rPr>
              <a:t>2019</a:t>
            </a:r>
            <a:br>
              <a:rPr lang="en-US" sz="2000" b="1" spc="50" dirty="0">
                <a:solidFill>
                  <a:srgbClr val="4C4D4F"/>
                </a:solidFill>
                <a:latin typeface="Muli" pitchFamily="2" charset="77"/>
                <a:cs typeface="Arial"/>
              </a:rPr>
            </a:br>
            <a:r>
              <a:rPr lang="en-US" sz="2000" b="1" spc="50" dirty="0">
                <a:solidFill>
                  <a:srgbClr val="4C4D4F"/>
                </a:solidFill>
                <a:latin typeface="Muli" pitchFamily="2" charset="77"/>
                <a:cs typeface="Arial"/>
              </a:rPr>
              <a:t>Trieste, Italy</a:t>
            </a:r>
            <a:endParaRPr sz="2000" dirty="0">
              <a:latin typeface="Muli" pitchFamily="2" charset="77"/>
              <a:cs typeface="Arial"/>
            </a:endParaRPr>
          </a:p>
        </p:txBody>
      </p:sp>
      <p:sp>
        <p:nvSpPr>
          <p:cNvPr id="17" name="object 17"/>
          <p:cNvSpPr txBox="1"/>
          <p:nvPr/>
        </p:nvSpPr>
        <p:spPr>
          <a:xfrm>
            <a:off x="2332113" y="6340712"/>
            <a:ext cx="9097887" cy="128240"/>
          </a:xfrm>
          <a:prstGeom prst="rect">
            <a:avLst/>
          </a:prstGeom>
        </p:spPr>
        <p:txBody>
          <a:bodyPr vert="horz" wrap="square" lIns="0" tIns="12700" rIns="0" bIns="0" rtlCol="0">
            <a:spAutoFit/>
          </a:bodyPr>
          <a:lstStyle/>
          <a:p>
            <a:pPr marL="12700">
              <a:lnSpc>
                <a:spcPct val="100000"/>
              </a:lnSpc>
              <a:spcBef>
                <a:spcPts val="100"/>
              </a:spcBef>
            </a:pPr>
            <a:r>
              <a:rPr sz="750" spc="5" dirty="0">
                <a:solidFill>
                  <a:srgbClr val="FFFFFF"/>
                </a:solidFill>
                <a:latin typeface="Muli" pitchFamily="2" charset="77"/>
                <a:cs typeface="Arial"/>
              </a:rPr>
              <a:t>This</a:t>
            </a:r>
            <a:r>
              <a:rPr sz="750" spc="-10" dirty="0">
                <a:solidFill>
                  <a:srgbClr val="FFFFFF"/>
                </a:solidFill>
                <a:latin typeface="Muli" pitchFamily="2" charset="77"/>
                <a:cs typeface="Arial"/>
              </a:rPr>
              <a:t> </a:t>
            </a:r>
            <a:r>
              <a:rPr sz="750" spc="15" dirty="0">
                <a:solidFill>
                  <a:srgbClr val="FFFFFF"/>
                </a:solidFill>
                <a:latin typeface="Muli" pitchFamily="2" charset="77"/>
                <a:cs typeface="Arial"/>
              </a:rPr>
              <a:t>project</a:t>
            </a:r>
            <a:r>
              <a:rPr sz="750" spc="-10" dirty="0">
                <a:solidFill>
                  <a:srgbClr val="FFFFFF"/>
                </a:solidFill>
                <a:latin typeface="Muli" pitchFamily="2" charset="77"/>
                <a:cs typeface="Arial"/>
              </a:rPr>
              <a:t> </a:t>
            </a:r>
            <a:r>
              <a:rPr sz="750" spc="15" dirty="0">
                <a:solidFill>
                  <a:srgbClr val="FFFFFF"/>
                </a:solidFill>
                <a:latin typeface="Muli" pitchFamily="2" charset="77"/>
                <a:cs typeface="Arial"/>
              </a:rPr>
              <a:t>has</a:t>
            </a:r>
            <a:r>
              <a:rPr sz="750" spc="-10" dirty="0">
                <a:solidFill>
                  <a:srgbClr val="FFFFFF"/>
                </a:solidFill>
                <a:latin typeface="Muli" pitchFamily="2" charset="77"/>
                <a:cs typeface="Arial"/>
              </a:rPr>
              <a:t> </a:t>
            </a:r>
            <a:r>
              <a:rPr sz="750" spc="5" dirty="0">
                <a:solidFill>
                  <a:srgbClr val="FFFFFF"/>
                </a:solidFill>
                <a:latin typeface="Muli" pitchFamily="2" charset="77"/>
                <a:cs typeface="Arial"/>
              </a:rPr>
              <a:t>received</a:t>
            </a:r>
            <a:r>
              <a:rPr sz="750" spc="-10" dirty="0">
                <a:solidFill>
                  <a:srgbClr val="FFFFFF"/>
                </a:solidFill>
                <a:latin typeface="Muli" pitchFamily="2" charset="77"/>
                <a:cs typeface="Arial"/>
              </a:rPr>
              <a:t> </a:t>
            </a:r>
            <a:r>
              <a:rPr sz="750" spc="25" dirty="0">
                <a:solidFill>
                  <a:srgbClr val="FFFFFF"/>
                </a:solidFill>
                <a:latin typeface="Muli" pitchFamily="2" charset="77"/>
                <a:cs typeface="Arial"/>
              </a:rPr>
              <a:t>funding</a:t>
            </a:r>
            <a:r>
              <a:rPr sz="750" spc="-10" dirty="0">
                <a:solidFill>
                  <a:srgbClr val="FFFFFF"/>
                </a:solidFill>
                <a:latin typeface="Muli" pitchFamily="2" charset="77"/>
                <a:cs typeface="Arial"/>
              </a:rPr>
              <a:t> </a:t>
            </a:r>
            <a:r>
              <a:rPr sz="750" spc="25" dirty="0">
                <a:solidFill>
                  <a:srgbClr val="FFFFFF"/>
                </a:solidFill>
                <a:latin typeface="Muli" pitchFamily="2" charset="77"/>
                <a:cs typeface="Arial"/>
              </a:rPr>
              <a:t>from</a:t>
            </a:r>
            <a:r>
              <a:rPr sz="750" spc="-10" dirty="0">
                <a:solidFill>
                  <a:srgbClr val="FFFFFF"/>
                </a:solidFill>
                <a:latin typeface="Muli" pitchFamily="2" charset="77"/>
                <a:cs typeface="Arial"/>
              </a:rPr>
              <a:t> </a:t>
            </a:r>
            <a:r>
              <a:rPr sz="750" spc="20" dirty="0">
                <a:solidFill>
                  <a:srgbClr val="FFFFFF"/>
                </a:solidFill>
                <a:latin typeface="Muli" pitchFamily="2" charset="77"/>
                <a:cs typeface="Arial"/>
              </a:rPr>
              <a:t>the</a:t>
            </a:r>
            <a:r>
              <a:rPr sz="750" spc="-10" dirty="0">
                <a:solidFill>
                  <a:srgbClr val="FFFFFF"/>
                </a:solidFill>
                <a:latin typeface="Muli" pitchFamily="2" charset="77"/>
                <a:cs typeface="Arial"/>
              </a:rPr>
              <a:t> </a:t>
            </a:r>
            <a:r>
              <a:rPr sz="750" spc="5" dirty="0">
                <a:solidFill>
                  <a:srgbClr val="FFFFFF"/>
                </a:solidFill>
                <a:latin typeface="Muli" pitchFamily="2" charset="77"/>
                <a:cs typeface="Arial"/>
              </a:rPr>
              <a:t>European</a:t>
            </a:r>
            <a:r>
              <a:rPr sz="750" spc="-10" dirty="0">
                <a:solidFill>
                  <a:srgbClr val="FFFFFF"/>
                </a:solidFill>
                <a:latin typeface="Muli" pitchFamily="2" charset="77"/>
                <a:cs typeface="Arial"/>
              </a:rPr>
              <a:t> </a:t>
            </a:r>
            <a:r>
              <a:rPr sz="750" spc="5" dirty="0">
                <a:solidFill>
                  <a:srgbClr val="FFFFFF"/>
                </a:solidFill>
                <a:latin typeface="Muli" pitchFamily="2" charset="77"/>
                <a:cs typeface="Arial"/>
              </a:rPr>
              <a:t>Union’s</a:t>
            </a:r>
            <a:r>
              <a:rPr sz="750" spc="-10" dirty="0">
                <a:solidFill>
                  <a:srgbClr val="FFFFFF"/>
                </a:solidFill>
                <a:latin typeface="Muli" pitchFamily="2" charset="77"/>
                <a:cs typeface="Arial"/>
              </a:rPr>
              <a:t> </a:t>
            </a:r>
            <a:r>
              <a:rPr sz="750" spc="15" dirty="0">
                <a:solidFill>
                  <a:srgbClr val="FFFFFF"/>
                </a:solidFill>
                <a:latin typeface="Muli" pitchFamily="2" charset="77"/>
                <a:cs typeface="Arial"/>
              </a:rPr>
              <a:t>Horizon</a:t>
            </a:r>
            <a:r>
              <a:rPr sz="750" spc="-10" dirty="0">
                <a:solidFill>
                  <a:srgbClr val="FFFFFF"/>
                </a:solidFill>
                <a:latin typeface="Muli" pitchFamily="2" charset="77"/>
                <a:cs typeface="Arial"/>
              </a:rPr>
              <a:t> </a:t>
            </a:r>
            <a:r>
              <a:rPr sz="750" spc="30" dirty="0">
                <a:solidFill>
                  <a:srgbClr val="FFFFFF"/>
                </a:solidFill>
                <a:latin typeface="Muli" pitchFamily="2" charset="77"/>
                <a:cs typeface="Arial"/>
              </a:rPr>
              <a:t>2020</a:t>
            </a:r>
            <a:r>
              <a:rPr sz="750" spc="-10" dirty="0">
                <a:solidFill>
                  <a:srgbClr val="FFFFFF"/>
                </a:solidFill>
                <a:latin typeface="Muli" pitchFamily="2" charset="77"/>
                <a:cs typeface="Arial"/>
              </a:rPr>
              <a:t> </a:t>
            </a:r>
            <a:r>
              <a:rPr sz="750" spc="5" dirty="0">
                <a:solidFill>
                  <a:srgbClr val="FFFFFF"/>
                </a:solidFill>
                <a:latin typeface="Muli" pitchFamily="2" charset="77"/>
                <a:cs typeface="Arial"/>
              </a:rPr>
              <a:t>research</a:t>
            </a:r>
            <a:r>
              <a:rPr sz="750" spc="-10" dirty="0">
                <a:solidFill>
                  <a:srgbClr val="FFFFFF"/>
                </a:solidFill>
                <a:latin typeface="Muli" pitchFamily="2" charset="77"/>
                <a:cs typeface="Arial"/>
              </a:rPr>
              <a:t> </a:t>
            </a:r>
            <a:r>
              <a:rPr sz="750" spc="25" dirty="0">
                <a:solidFill>
                  <a:srgbClr val="FFFFFF"/>
                </a:solidFill>
                <a:latin typeface="Muli" pitchFamily="2" charset="77"/>
                <a:cs typeface="Arial"/>
              </a:rPr>
              <a:t>and</a:t>
            </a:r>
            <a:r>
              <a:rPr sz="750" spc="-10" dirty="0">
                <a:solidFill>
                  <a:srgbClr val="FFFFFF"/>
                </a:solidFill>
                <a:latin typeface="Muli" pitchFamily="2" charset="77"/>
                <a:cs typeface="Arial"/>
              </a:rPr>
              <a:t> </a:t>
            </a:r>
            <a:r>
              <a:rPr sz="750" spc="20" dirty="0">
                <a:solidFill>
                  <a:srgbClr val="FFFFFF"/>
                </a:solidFill>
                <a:latin typeface="Muli" pitchFamily="2" charset="77"/>
                <a:cs typeface="Arial"/>
              </a:rPr>
              <a:t>innovation</a:t>
            </a:r>
            <a:r>
              <a:rPr sz="750" spc="-10" dirty="0">
                <a:solidFill>
                  <a:srgbClr val="FFFFFF"/>
                </a:solidFill>
                <a:latin typeface="Muli" pitchFamily="2" charset="77"/>
                <a:cs typeface="Arial"/>
              </a:rPr>
              <a:t> </a:t>
            </a:r>
            <a:r>
              <a:rPr sz="750" spc="20" dirty="0">
                <a:solidFill>
                  <a:srgbClr val="FFFFFF"/>
                </a:solidFill>
                <a:latin typeface="Muli" pitchFamily="2" charset="77"/>
                <a:cs typeface="Arial"/>
              </a:rPr>
              <a:t>programme</a:t>
            </a:r>
            <a:r>
              <a:rPr sz="750" spc="-10" dirty="0">
                <a:solidFill>
                  <a:srgbClr val="FFFFFF"/>
                </a:solidFill>
                <a:latin typeface="Muli" pitchFamily="2" charset="77"/>
                <a:cs typeface="Arial"/>
              </a:rPr>
              <a:t> </a:t>
            </a:r>
            <a:r>
              <a:rPr sz="750" spc="15" dirty="0">
                <a:solidFill>
                  <a:srgbClr val="FFFFFF"/>
                </a:solidFill>
                <a:latin typeface="Muli" pitchFamily="2" charset="77"/>
                <a:cs typeface="Arial"/>
              </a:rPr>
              <a:t>under</a:t>
            </a:r>
            <a:r>
              <a:rPr sz="750" spc="-10" dirty="0">
                <a:solidFill>
                  <a:srgbClr val="FFFFFF"/>
                </a:solidFill>
                <a:latin typeface="Muli" pitchFamily="2" charset="77"/>
                <a:cs typeface="Arial"/>
              </a:rPr>
              <a:t> </a:t>
            </a:r>
            <a:r>
              <a:rPr sz="750" spc="30" dirty="0">
                <a:solidFill>
                  <a:srgbClr val="FFFFFF"/>
                </a:solidFill>
                <a:latin typeface="Muli" pitchFamily="2" charset="77"/>
                <a:cs typeface="Arial"/>
              </a:rPr>
              <a:t>grant</a:t>
            </a:r>
            <a:r>
              <a:rPr sz="750" spc="-10" dirty="0">
                <a:solidFill>
                  <a:srgbClr val="FFFFFF"/>
                </a:solidFill>
                <a:latin typeface="Muli" pitchFamily="2" charset="77"/>
                <a:cs typeface="Arial"/>
              </a:rPr>
              <a:t> </a:t>
            </a:r>
            <a:r>
              <a:rPr sz="750" spc="15" dirty="0">
                <a:solidFill>
                  <a:srgbClr val="FFFFFF"/>
                </a:solidFill>
                <a:latin typeface="Muli" pitchFamily="2" charset="77"/>
                <a:cs typeface="Arial"/>
              </a:rPr>
              <a:t>agreement</a:t>
            </a:r>
            <a:r>
              <a:rPr sz="750" spc="-10" dirty="0">
                <a:solidFill>
                  <a:srgbClr val="FFFFFF"/>
                </a:solidFill>
                <a:latin typeface="Muli" pitchFamily="2" charset="77"/>
                <a:cs typeface="Arial"/>
              </a:rPr>
              <a:t> No. </a:t>
            </a:r>
            <a:r>
              <a:rPr sz="750" spc="30" dirty="0">
                <a:solidFill>
                  <a:srgbClr val="FFFFFF"/>
                </a:solidFill>
                <a:latin typeface="Muli" pitchFamily="2" charset="77"/>
                <a:cs typeface="Arial"/>
              </a:rPr>
              <a:t>823852</a:t>
            </a:r>
            <a:endParaRPr sz="750">
              <a:latin typeface="Muli" pitchFamily="2" charset="77"/>
              <a:cs typeface="Arial"/>
            </a:endParaRPr>
          </a:p>
        </p:txBody>
      </p:sp>
      <p:grpSp>
        <p:nvGrpSpPr>
          <p:cNvPr id="50"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18"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19" name="object 19"/>
            <p:cNvSpPr/>
            <p:nvPr/>
          </p:nvSpPr>
          <p:spPr>
            <a:xfrm>
              <a:off x="1097493" y="6259376"/>
              <a:ext cx="86594" cy="85239"/>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21" name="object 21"/>
            <p:cNvSpPr/>
            <p:nvPr/>
          </p:nvSpPr>
          <p:spPr>
            <a:xfrm>
              <a:off x="1290485" y="6259376"/>
              <a:ext cx="86715" cy="85239"/>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23" name="object 23"/>
            <p:cNvSpPr/>
            <p:nvPr/>
          </p:nvSpPr>
          <p:spPr>
            <a:xfrm>
              <a:off x="1290485" y="6453160"/>
              <a:ext cx="86601" cy="85237"/>
            </a:xfrm>
            <a:prstGeom prst="rect">
              <a:avLst/>
            </a:prstGeom>
            <a:blipFill>
              <a:blip r:embed="rId5" cstate="print"/>
              <a:stretch>
                <a:fillRect/>
              </a:stretch>
            </a:blipFill>
          </p:spPr>
          <p:txBody>
            <a:bodyPr wrap="square" lIns="0" tIns="0" rIns="0" bIns="0" rtlCol="0"/>
            <a:lstStyle/>
            <a:p>
              <a:endParaRPr/>
            </a:p>
          </p:txBody>
        </p:sp>
        <p:sp>
          <p:nvSpPr>
            <p:cNvPr id="24"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25" name="object 25"/>
            <p:cNvSpPr/>
            <p:nvPr/>
          </p:nvSpPr>
          <p:spPr>
            <a:xfrm>
              <a:off x="1097382" y="6453161"/>
              <a:ext cx="86705" cy="85236"/>
            </a:xfrm>
            <a:prstGeom prst="rect">
              <a:avLst/>
            </a:prstGeom>
            <a:blipFill>
              <a:blip r:embed="rId6" cstate="print"/>
              <a:stretch>
                <a:fillRect/>
              </a:stretch>
            </a:blipFill>
          </p:spPr>
          <p:txBody>
            <a:bodyPr wrap="square" lIns="0" tIns="0" rIns="0" bIns="0" rtlCol="0"/>
            <a:lstStyle/>
            <a:p>
              <a:endParaRPr/>
            </a:p>
          </p:txBody>
        </p:sp>
        <p:sp>
          <p:nvSpPr>
            <p:cNvPr id="26"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pic>
        <p:nvPicPr>
          <p:cNvPr id="3" name="Immagine 2">
            <a:extLst>
              <a:ext uri="{FF2B5EF4-FFF2-40B4-BE49-F238E27FC236}">
                <a16:creationId xmlns:a16="http://schemas.microsoft.com/office/drawing/2014/main" id="{59ED750F-C77A-F24E-8961-FB46DDD5A1B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00" y="762000"/>
            <a:ext cx="2743200" cy="13037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682837-8245-C047-AE05-1ADA780E4E74}"/>
              </a:ext>
            </a:extLst>
          </p:cNvPr>
          <p:cNvSpPr>
            <a:spLocks noGrp="1"/>
          </p:cNvSpPr>
          <p:nvPr>
            <p:ph type="title"/>
          </p:nvPr>
        </p:nvSpPr>
        <p:spPr/>
        <p:txBody>
          <a:bodyPr/>
          <a:lstStyle/>
          <a:p>
            <a:r>
              <a:rPr lang="en-GB" dirty="0"/>
              <a:t>EOSC Harvesting API</a:t>
            </a:r>
          </a:p>
        </p:txBody>
      </p:sp>
      <p:sp>
        <p:nvSpPr>
          <p:cNvPr id="5" name="Text Placeholder 4">
            <a:extLst>
              <a:ext uri="{FF2B5EF4-FFF2-40B4-BE49-F238E27FC236}">
                <a16:creationId xmlns:a16="http://schemas.microsoft.com/office/drawing/2014/main" id="{9967BD92-481A-304C-A34E-D6D43008AB83}"/>
              </a:ext>
            </a:extLst>
          </p:cNvPr>
          <p:cNvSpPr>
            <a:spLocks noGrp="1"/>
          </p:cNvSpPr>
          <p:nvPr>
            <p:ph type="body" idx="1"/>
          </p:nvPr>
        </p:nvSpPr>
        <p:spPr>
          <a:xfrm>
            <a:off x="462775" y="1194561"/>
            <a:ext cx="11362615" cy="5170646"/>
          </a:xfrm>
        </p:spPr>
        <p:txBody>
          <a:bodyPr/>
          <a:lstStyle/>
          <a:p>
            <a:pPr marL="342900" indent="-342900">
              <a:buFont typeface="Arial" panose="020B0604020202020204" pitchFamily="34" charset="0"/>
              <a:buChar char="•"/>
            </a:pPr>
            <a:r>
              <a:rPr lang="en-GB" b="0" dirty="0"/>
              <a:t>Immediate and wide exposure</a:t>
            </a:r>
          </a:p>
          <a:p>
            <a:pPr marL="342900" indent="-342900">
              <a:buFont typeface="Arial" panose="020B0604020202020204" pitchFamily="34" charset="0"/>
              <a:buChar char="•"/>
            </a:pPr>
            <a:r>
              <a:rPr lang="en-GB" b="0" dirty="0"/>
              <a:t>Low effort to implement</a:t>
            </a:r>
          </a:p>
          <a:p>
            <a:pPr marL="342900" indent="-342900">
              <a:buFont typeface="Arial" panose="020B0604020202020204" pitchFamily="34" charset="0"/>
              <a:buChar char="•"/>
            </a:pPr>
            <a:r>
              <a:rPr lang="en-GB" b="0" dirty="0"/>
              <a:t>Options:</a:t>
            </a:r>
          </a:p>
          <a:p>
            <a:pPr marL="800100" lvl="1" indent="-342900">
              <a:buFont typeface="Arial" panose="020B0604020202020204" pitchFamily="34" charset="0"/>
              <a:buChar char="•"/>
            </a:pPr>
            <a:r>
              <a:rPr lang="en-GB" sz="2400" b="1" dirty="0">
                <a:solidFill>
                  <a:srgbClr val="4C4D4F"/>
                </a:solidFill>
                <a:latin typeface="Muli" pitchFamily="2" charset="77"/>
                <a:cs typeface="Arial"/>
              </a:rPr>
              <a:t>OAI-PMH</a:t>
            </a:r>
          </a:p>
          <a:p>
            <a:pPr marL="800100" lvl="1" indent="-342900">
              <a:buFont typeface="Arial" panose="020B0604020202020204" pitchFamily="34" charset="0"/>
              <a:buChar char="•"/>
            </a:pPr>
            <a:r>
              <a:rPr lang="en-GB" sz="2400" dirty="0" err="1">
                <a:solidFill>
                  <a:srgbClr val="4C4D4F"/>
                </a:solidFill>
                <a:latin typeface="Muli" pitchFamily="2" charset="77"/>
                <a:cs typeface="Arial"/>
              </a:rPr>
              <a:t>ResourceSync</a:t>
            </a:r>
            <a:endParaRPr lang="en-GB" sz="2400" dirty="0">
              <a:solidFill>
                <a:srgbClr val="4C4D4F"/>
              </a:solidFill>
              <a:latin typeface="Muli" pitchFamily="2" charset="77"/>
              <a:cs typeface="Arial"/>
            </a:endParaRPr>
          </a:p>
          <a:p>
            <a:pPr marL="800100" lvl="1" indent="-342900">
              <a:buFont typeface="Arial" panose="020B0604020202020204" pitchFamily="34" charset="0"/>
              <a:buChar char="•"/>
            </a:pPr>
            <a:r>
              <a:rPr lang="en-GB" sz="2400" dirty="0">
                <a:solidFill>
                  <a:srgbClr val="4C4D4F"/>
                </a:solidFill>
                <a:latin typeface="Muli" pitchFamily="2" charset="77"/>
                <a:cs typeface="Arial"/>
              </a:rPr>
              <a:t>JSON-LD/</a:t>
            </a:r>
            <a:r>
              <a:rPr lang="en-GB" sz="2400" dirty="0" err="1">
                <a:solidFill>
                  <a:srgbClr val="4C4D4F"/>
                </a:solidFill>
                <a:latin typeface="Muli" pitchFamily="2" charset="77"/>
                <a:cs typeface="Arial"/>
              </a:rPr>
              <a:t>Schema.org</a:t>
            </a:r>
            <a:endParaRPr lang="en-GB" sz="2400" dirty="0">
              <a:solidFill>
                <a:srgbClr val="4C4D4F"/>
              </a:solidFill>
              <a:latin typeface="Muli" pitchFamily="2" charset="77"/>
              <a:cs typeface="Arial"/>
            </a:endParaRPr>
          </a:p>
          <a:p>
            <a:pPr marL="342900" indent="-342900">
              <a:buFont typeface="Arial" panose="020B0604020202020204" pitchFamily="34" charset="0"/>
              <a:buChar char="•"/>
            </a:pPr>
            <a:endParaRPr lang="en-GB" b="0" dirty="0"/>
          </a:p>
          <a:p>
            <a:pPr marL="342900" indent="-342900">
              <a:buFont typeface="Arial" panose="020B0604020202020204" pitchFamily="34" charset="0"/>
              <a:buChar char="•"/>
            </a:pPr>
            <a:r>
              <a:rPr lang="en-GB" b="0" dirty="0"/>
              <a:t>Registration with re3data is ongoing by partners (gets us into OpenAIRE)</a:t>
            </a:r>
          </a:p>
          <a:p>
            <a:pPr marL="342900" indent="-342900">
              <a:buFont typeface="Arial" panose="020B0604020202020204" pitchFamily="34" charset="0"/>
              <a:buChar char="•"/>
            </a:pPr>
            <a:r>
              <a:rPr lang="en-GB" b="0" dirty="0"/>
              <a:t>Much interest from B2FIND (EUDAT).</a:t>
            </a:r>
          </a:p>
          <a:p>
            <a:pPr marL="342900" indent="-342900">
              <a:buFont typeface="Arial" panose="020B0604020202020204" pitchFamily="34" charset="0"/>
              <a:buChar char="•"/>
            </a:pPr>
            <a:endParaRPr lang="en-GB" b="0" dirty="0"/>
          </a:p>
          <a:p>
            <a:pPr marL="342900" indent="-342900">
              <a:buFont typeface="Arial" panose="020B0604020202020204" pitchFamily="34" charset="0"/>
              <a:buChar char="•"/>
            </a:pPr>
            <a:r>
              <a:rPr lang="en-GB" b="0" dirty="0"/>
              <a:t>Straightforward mapping to current generic third-party metadata schemas</a:t>
            </a:r>
          </a:p>
          <a:p>
            <a:pPr marL="342900" indent="-342900">
              <a:buFont typeface="Arial" panose="020B0604020202020204" pitchFamily="34" charset="0"/>
              <a:buChar char="•"/>
            </a:pPr>
            <a:r>
              <a:rPr lang="en-GB" b="0" dirty="0"/>
              <a:t>Granularity of data exposed will be coarse and metadata will not be very domain specific</a:t>
            </a:r>
          </a:p>
          <a:p>
            <a:pPr marL="342900" indent="-342900">
              <a:buFont typeface="Arial" panose="020B0604020202020204" pitchFamily="34" charset="0"/>
              <a:buChar char="•"/>
            </a:pPr>
            <a:r>
              <a:rPr lang="en-GB" b="0" dirty="0"/>
              <a:t>However: Third party repositories are open to discuss potential metadata extensions</a:t>
            </a:r>
          </a:p>
          <a:p>
            <a:endParaRPr lang="en-GB" b="0" dirty="0"/>
          </a:p>
        </p:txBody>
      </p:sp>
      <p:pic>
        <p:nvPicPr>
          <p:cNvPr id="6" name="100013064 (2).png" descr="100013064 (2).png">
            <a:extLst>
              <a:ext uri="{FF2B5EF4-FFF2-40B4-BE49-F238E27FC236}">
                <a16:creationId xmlns:a16="http://schemas.microsoft.com/office/drawing/2014/main" id="{AF9A6447-940F-2E42-B18F-1122CBC02030}"/>
              </a:ext>
            </a:extLst>
          </p:cNvPr>
          <p:cNvPicPr>
            <a:picLocks noChangeAspect="1"/>
          </p:cNvPicPr>
          <p:nvPr/>
        </p:nvPicPr>
        <p:blipFill>
          <a:blip r:embed="rId2">
            <a:extLst/>
          </a:blip>
          <a:stretch>
            <a:fillRect/>
          </a:stretch>
        </p:blipFill>
        <p:spPr>
          <a:xfrm>
            <a:off x="14300427" y="4378106"/>
            <a:ext cx="3810001" cy="3175001"/>
          </a:xfrm>
          <a:prstGeom prst="rect">
            <a:avLst/>
          </a:prstGeom>
          <a:ln w="12700">
            <a:miter lim="400000"/>
          </a:ln>
        </p:spPr>
      </p:pic>
      <p:pic>
        <p:nvPicPr>
          <p:cNvPr id="7" name="100013064 (2).png" descr="100013064 (2).png">
            <a:extLst>
              <a:ext uri="{FF2B5EF4-FFF2-40B4-BE49-F238E27FC236}">
                <a16:creationId xmlns:a16="http://schemas.microsoft.com/office/drawing/2014/main" id="{3F05173C-406C-664E-BE21-29D8B84F4ECB}"/>
              </a:ext>
            </a:extLst>
          </p:cNvPr>
          <p:cNvPicPr>
            <a:picLocks noChangeAspect="1"/>
          </p:cNvPicPr>
          <p:nvPr/>
        </p:nvPicPr>
        <p:blipFill>
          <a:blip r:embed="rId2">
            <a:extLst/>
          </a:blip>
          <a:stretch>
            <a:fillRect/>
          </a:stretch>
        </p:blipFill>
        <p:spPr>
          <a:xfrm>
            <a:off x="14452827" y="4530506"/>
            <a:ext cx="3810001" cy="3175001"/>
          </a:xfrm>
          <a:prstGeom prst="rect">
            <a:avLst/>
          </a:prstGeom>
          <a:ln w="12700">
            <a:miter lim="400000"/>
          </a:ln>
        </p:spPr>
      </p:pic>
      <p:pic>
        <p:nvPicPr>
          <p:cNvPr id="8" name="100013064 (2).png" descr="100013064 (2).png">
            <a:extLst>
              <a:ext uri="{FF2B5EF4-FFF2-40B4-BE49-F238E27FC236}">
                <a16:creationId xmlns:a16="http://schemas.microsoft.com/office/drawing/2014/main" id="{BCA333F0-D524-624B-902D-890C3BE51352}"/>
              </a:ext>
            </a:extLst>
          </p:cNvPr>
          <p:cNvPicPr>
            <a:picLocks noChangeAspect="1"/>
          </p:cNvPicPr>
          <p:nvPr/>
        </p:nvPicPr>
        <p:blipFill>
          <a:blip r:embed="rId2">
            <a:extLst/>
          </a:blip>
          <a:stretch>
            <a:fillRect/>
          </a:stretch>
        </p:blipFill>
        <p:spPr>
          <a:xfrm>
            <a:off x="14605227" y="4682906"/>
            <a:ext cx="3810001" cy="3175001"/>
          </a:xfrm>
          <a:prstGeom prst="rect">
            <a:avLst/>
          </a:prstGeom>
          <a:ln w="12700">
            <a:miter lim="400000"/>
          </a:ln>
        </p:spPr>
      </p:pic>
      <p:pic>
        <p:nvPicPr>
          <p:cNvPr id="9" name="100013064 (2).png" descr="100013064 (2).png">
            <a:extLst>
              <a:ext uri="{FF2B5EF4-FFF2-40B4-BE49-F238E27FC236}">
                <a16:creationId xmlns:a16="http://schemas.microsoft.com/office/drawing/2014/main" id="{2B050F3E-42C2-3840-BBFD-A92A8C6E7D48}"/>
              </a:ext>
            </a:extLst>
          </p:cNvPr>
          <p:cNvPicPr>
            <a:picLocks noChangeAspect="1"/>
          </p:cNvPicPr>
          <p:nvPr/>
        </p:nvPicPr>
        <p:blipFill>
          <a:blip r:embed="rId2">
            <a:extLst/>
          </a:blip>
          <a:stretch>
            <a:fillRect/>
          </a:stretch>
        </p:blipFill>
        <p:spPr>
          <a:xfrm>
            <a:off x="14757627" y="4835306"/>
            <a:ext cx="3810001" cy="3175001"/>
          </a:xfrm>
          <a:prstGeom prst="rect">
            <a:avLst/>
          </a:prstGeom>
          <a:ln w="12700">
            <a:miter lim="400000"/>
          </a:ln>
        </p:spPr>
      </p:pic>
      <p:pic>
        <p:nvPicPr>
          <p:cNvPr id="10" name="Image" descr="Image">
            <a:extLst>
              <a:ext uri="{FF2B5EF4-FFF2-40B4-BE49-F238E27FC236}">
                <a16:creationId xmlns:a16="http://schemas.microsoft.com/office/drawing/2014/main" id="{3AD6C924-1B41-594A-8D13-CE09BAF9B575}"/>
              </a:ext>
            </a:extLst>
          </p:cNvPr>
          <p:cNvPicPr>
            <a:picLocks noChangeAspect="1"/>
          </p:cNvPicPr>
          <p:nvPr/>
        </p:nvPicPr>
        <p:blipFill>
          <a:blip r:embed="rId3">
            <a:extLst/>
          </a:blip>
          <a:stretch>
            <a:fillRect/>
          </a:stretch>
        </p:blipFill>
        <p:spPr>
          <a:xfrm>
            <a:off x="9091466" y="228600"/>
            <a:ext cx="1919390" cy="2226096"/>
          </a:xfrm>
          <a:prstGeom prst="rect">
            <a:avLst/>
          </a:prstGeom>
          <a:ln w="12700">
            <a:miter lim="400000"/>
          </a:ln>
        </p:spPr>
      </p:pic>
      <p:pic>
        <p:nvPicPr>
          <p:cNvPr id="11" name="100013064 (2).png" descr="100013064 (2).png">
            <a:extLst>
              <a:ext uri="{FF2B5EF4-FFF2-40B4-BE49-F238E27FC236}">
                <a16:creationId xmlns:a16="http://schemas.microsoft.com/office/drawing/2014/main" id="{C2C8B731-D348-3E40-848D-551CE87CD08C}"/>
              </a:ext>
            </a:extLst>
          </p:cNvPr>
          <p:cNvPicPr>
            <a:picLocks noChangeAspect="1"/>
          </p:cNvPicPr>
          <p:nvPr/>
        </p:nvPicPr>
        <p:blipFill>
          <a:blip r:embed="rId2">
            <a:extLst/>
          </a:blip>
          <a:stretch>
            <a:fillRect/>
          </a:stretch>
        </p:blipFill>
        <p:spPr>
          <a:xfrm>
            <a:off x="6906751" y="851219"/>
            <a:ext cx="1905001" cy="1587501"/>
          </a:xfrm>
          <a:prstGeom prst="rect">
            <a:avLst/>
          </a:prstGeom>
          <a:ln w="12700">
            <a:miter lim="400000"/>
          </a:ln>
        </p:spPr>
      </p:pic>
      <p:pic>
        <p:nvPicPr>
          <p:cNvPr id="12" name="Image" descr="Image">
            <a:extLst>
              <a:ext uri="{FF2B5EF4-FFF2-40B4-BE49-F238E27FC236}">
                <a16:creationId xmlns:a16="http://schemas.microsoft.com/office/drawing/2014/main" id="{710F2705-8E58-3549-9302-052E5020AB8A}"/>
              </a:ext>
            </a:extLst>
          </p:cNvPr>
          <p:cNvPicPr>
            <a:picLocks noChangeAspect="1"/>
          </p:cNvPicPr>
          <p:nvPr/>
        </p:nvPicPr>
        <p:blipFill>
          <a:blip r:embed="rId4">
            <a:extLst/>
          </a:blip>
          <a:stretch>
            <a:fillRect/>
          </a:stretch>
        </p:blipFill>
        <p:spPr>
          <a:xfrm>
            <a:off x="7658056" y="2060653"/>
            <a:ext cx="3352800" cy="1196776"/>
          </a:xfrm>
          <a:prstGeom prst="rect">
            <a:avLst/>
          </a:prstGeom>
          <a:ln w="12700">
            <a:miter lim="400000"/>
          </a:ln>
        </p:spPr>
      </p:pic>
    </p:spTree>
    <p:extLst>
      <p:ext uri="{BB962C8B-B14F-4D97-AF65-F5344CB8AC3E}">
        <p14:creationId xmlns:p14="http://schemas.microsoft.com/office/powerpoint/2010/main" val="1292188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CF9FB54-36F1-2F41-8E24-B6D49454EC0C}"/>
              </a:ext>
            </a:extLst>
          </p:cNvPr>
          <p:cNvSpPr>
            <a:spLocks noGrp="1"/>
          </p:cNvSpPr>
          <p:nvPr>
            <p:ph type="body" idx="1"/>
          </p:nvPr>
        </p:nvSpPr>
        <p:spPr>
          <a:xfrm>
            <a:off x="462776" y="1194560"/>
            <a:ext cx="4566424" cy="5078313"/>
          </a:xfrm>
        </p:spPr>
        <p:txBody>
          <a:bodyPr/>
          <a:lstStyle/>
          <a:p>
            <a:r>
              <a:rPr lang="en-GB" sz="2200" b="0" dirty="0"/>
              <a:t>PaNOSC (and ExPaNDS) specific API with all the domain specific benefits that make the metadata handling attractive to PIs:</a:t>
            </a:r>
          </a:p>
          <a:p>
            <a:pPr marL="342900" indent="-342900">
              <a:buFont typeface="Arial" panose="020B0604020202020204" pitchFamily="34" charset="0"/>
              <a:buChar char="•"/>
            </a:pPr>
            <a:r>
              <a:rPr lang="en-GB" sz="2200" b="0" dirty="0"/>
              <a:t>Optional authentication enables handling of embargoed data (WP4)</a:t>
            </a:r>
          </a:p>
          <a:p>
            <a:pPr marL="342900" indent="-342900">
              <a:buFont typeface="Arial" panose="020B0604020202020204" pitchFamily="34" charset="0"/>
              <a:buChar char="•"/>
            </a:pPr>
            <a:r>
              <a:rPr lang="en-GB" sz="2200" b="0" dirty="0"/>
              <a:t>Granularity can be customised as appropriate</a:t>
            </a:r>
          </a:p>
          <a:p>
            <a:pPr marL="342900" indent="-342900">
              <a:buFont typeface="Arial" panose="020B0604020202020204" pitchFamily="34" charset="0"/>
              <a:buChar char="•"/>
            </a:pPr>
            <a:r>
              <a:rPr lang="en-GB" sz="2200" b="0" dirty="0"/>
              <a:t>All relevant metadata can be searched</a:t>
            </a:r>
          </a:p>
          <a:p>
            <a:r>
              <a:rPr lang="en-GB" sz="2200" b="0" dirty="0"/>
              <a:t>Use cases and documentation exists, prototype in progress.</a:t>
            </a:r>
          </a:p>
          <a:p>
            <a:r>
              <a:rPr lang="en-GB" sz="2200" b="0" dirty="0"/>
              <a:t>Federation not maintained long term (calls for EOSC adoption).</a:t>
            </a:r>
          </a:p>
        </p:txBody>
      </p:sp>
      <p:pic>
        <p:nvPicPr>
          <p:cNvPr id="4" name="Picture 3">
            <a:extLst>
              <a:ext uri="{FF2B5EF4-FFF2-40B4-BE49-F238E27FC236}">
                <a16:creationId xmlns:a16="http://schemas.microsoft.com/office/drawing/2014/main" id="{9D850642-3CDA-BC4C-946C-B495CE09E47A}"/>
              </a:ext>
            </a:extLst>
          </p:cNvPr>
          <p:cNvPicPr>
            <a:picLocks noChangeAspect="1"/>
          </p:cNvPicPr>
          <p:nvPr/>
        </p:nvPicPr>
        <p:blipFill>
          <a:blip r:embed="rId2"/>
          <a:stretch>
            <a:fillRect/>
          </a:stretch>
        </p:blipFill>
        <p:spPr>
          <a:xfrm>
            <a:off x="4765202" y="622466"/>
            <a:ext cx="7393460" cy="5363883"/>
          </a:xfrm>
          <a:prstGeom prst="rect">
            <a:avLst/>
          </a:prstGeom>
        </p:spPr>
      </p:pic>
      <p:sp>
        <p:nvSpPr>
          <p:cNvPr id="2" name="Title 1">
            <a:extLst>
              <a:ext uri="{FF2B5EF4-FFF2-40B4-BE49-F238E27FC236}">
                <a16:creationId xmlns:a16="http://schemas.microsoft.com/office/drawing/2014/main" id="{3551A3BB-4E61-7041-B51A-D08BAEF711A2}"/>
              </a:ext>
            </a:extLst>
          </p:cNvPr>
          <p:cNvSpPr>
            <a:spLocks noGrp="1"/>
          </p:cNvSpPr>
          <p:nvPr>
            <p:ph type="title"/>
          </p:nvPr>
        </p:nvSpPr>
        <p:spPr/>
        <p:txBody>
          <a:bodyPr/>
          <a:lstStyle/>
          <a:p>
            <a:r>
              <a:rPr lang="en-GB" dirty="0"/>
              <a:t>PaNOSC Federated Search API</a:t>
            </a:r>
          </a:p>
        </p:txBody>
      </p:sp>
    </p:spTree>
    <p:extLst>
      <p:ext uri="{BB962C8B-B14F-4D97-AF65-F5344CB8AC3E}">
        <p14:creationId xmlns:p14="http://schemas.microsoft.com/office/powerpoint/2010/main" val="134823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2" name="Title 1"/>
          <p:cNvSpPr>
            <a:spLocks noGrp="1"/>
          </p:cNvSpPr>
          <p:nvPr>
            <p:ph type="title"/>
          </p:nvPr>
        </p:nvSpPr>
        <p:spPr>
          <a:xfrm>
            <a:off x="462776" y="527964"/>
            <a:ext cx="7310043" cy="938719"/>
          </a:xfrm>
        </p:spPr>
        <p:txBody>
          <a:bodyPr/>
          <a:lstStyle/>
          <a:p>
            <a:r>
              <a:rPr lang="en-US" sz="3200" dirty="0"/>
              <a:t>Task 3.4: Catalogue Integration</a:t>
            </a:r>
            <a:br>
              <a:rPr lang="en-GB" sz="3200" dirty="0"/>
            </a:br>
            <a:endParaRPr lang="en-GB" dirty="0"/>
          </a:p>
        </p:txBody>
      </p:sp>
      <p:sp>
        <p:nvSpPr>
          <p:cNvPr id="5" name="TextBox 4"/>
          <p:cNvSpPr txBox="1"/>
          <p:nvPr/>
        </p:nvSpPr>
        <p:spPr>
          <a:xfrm>
            <a:off x="824871" y="836711"/>
            <a:ext cx="6642729" cy="3083921"/>
          </a:xfrm>
          <a:prstGeom prst="rect">
            <a:avLst/>
          </a:prstGeom>
          <a:noFill/>
        </p:spPr>
        <p:txBody>
          <a:bodyPr wrap="square" rtlCol="0">
            <a:spAutoFit/>
          </a:bodyPr>
          <a:lstStyle/>
          <a:p>
            <a:r>
              <a:rPr lang="en-US" sz="2160" dirty="0"/>
              <a:t> </a:t>
            </a:r>
          </a:p>
          <a:p>
            <a:endParaRPr lang="en-US" sz="2160" dirty="0"/>
          </a:p>
          <a:p>
            <a:r>
              <a:rPr lang="en-US" sz="2160" dirty="0"/>
              <a:t>Integration of data production facilities with the data catalog which is especially important for heterogeneous and distributed facilities. This task will document best practices and support heterogenous and distributed facilities getting their workflow to support cataloging data.</a:t>
            </a:r>
          </a:p>
          <a:p>
            <a:endParaRPr lang="en-GB" sz="2160" dirty="0"/>
          </a:p>
        </p:txBody>
      </p:sp>
      <p:graphicFrame>
        <p:nvGraphicFramePr>
          <p:cNvPr id="6" name="Table 5">
            <a:extLst>
              <a:ext uri="{FF2B5EF4-FFF2-40B4-BE49-F238E27FC236}">
                <a16:creationId xmlns:a16="http://schemas.microsoft.com/office/drawing/2014/main" id="{71267454-DC1B-B34E-82FB-9069CA3ABF58}"/>
              </a:ext>
            </a:extLst>
          </p:cNvPr>
          <p:cNvGraphicFramePr>
            <a:graphicFrameLocks noGrp="1"/>
          </p:cNvGraphicFramePr>
          <p:nvPr>
            <p:extLst>
              <p:ext uri="{D42A27DB-BD31-4B8C-83A1-F6EECF244321}">
                <p14:modId xmlns:p14="http://schemas.microsoft.com/office/powerpoint/2010/main" val="2886069544"/>
              </p:ext>
            </p:extLst>
          </p:nvPr>
        </p:nvGraphicFramePr>
        <p:xfrm>
          <a:off x="7766957" y="527964"/>
          <a:ext cx="4064000" cy="3129638"/>
        </p:xfrm>
        <a:graphic>
          <a:graphicData uri="http://schemas.openxmlformats.org/drawingml/2006/table">
            <a:tbl>
              <a:tblPr bandRow="1">
                <a:tableStyleId>{21E4AEA4-8DFA-4A89-87EB-49C32662AFE0}</a:tableStyleId>
              </a:tblPr>
              <a:tblGrid>
                <a:gridCol w="1473200">
                  <a:extLst>
                    <a:ext uri="{9D8B030D-6E8A-4147-A177-3AD203B41FA5}">
                      <a16:colId xmlns:a16="http://schemas.microsoft.com/office/drawing/2014/main" val="3448423803"/>
                    </a:ext>
                  </a:extLst>
                </a:gridCol>
                <a:gridCol w="2590800">
                  <a:extLst>
                    <a:ext uri="{9D8B030D-6E8A-4147-A177-3AD203B41FA5}">
                      <a16:colId xmlns:a16="http://schemas.microsoft.com/office/drawing/2014/main" val="438232446"/>
                    </a:ext>
                  </a:extLst>
                </a:gridCol>
              </a:tblGrid>
              <a:tr h="501970">
                <a:tc>
                  <a:txBody>
                    <a:bodyPr/>
                    <a:lstStyle/>
                    <a:p>
                      <a:r>
                        <a:rPr lang="en-GB" dirty="0"/>
                        <a:t>Lead partner</a:t>
                      </a:r>
                    </a:p>
                  </a:txBody>
                  <a:tcPr/>
                </a:tc>
                <a:tc>
                  <a:txBody>
                    <a:bodyPr/>
                    <a:lstStyle/>
                    <a:p>
                      <a:r>
                        <a:rPr lang="en-GB" dirty="0"/>
                        <a:t>ELI</a:t>
                      </a:r>
                    </a:p>
                  </a:txBody>
                  <a:tcPr/>
                </a:tc>
                <a:extLst>
                  <a:ext uri="{0D108BD9-81ED-4DB2-BD59-A6C34878D82A}">
                    <a16:rowId xmlns:a16="http://schemas.microsoft.com/office/drawing/2014/main" val="1266546587"/>
                  </a:ext>
                </a:extLst>
              </a:tr>
              <a:tr h="501970">
                <a:tc>
                  <a:txBody>
                    <a:bodyPr/>
                    <a:lstStyle/>
                    <a:p>
                      <a:r>
                        <a:rPr lang="en-GB" dirty="0"/>
                        <a:t>Partners</a:t>
                      </a:r>
                    </a:p>
                  </a:txBody>
                  <a:tcPr/>
                </a:tc>
                <a:tc>
                  <a:txBody>
                    <a:bodyPr/>
                    <a:lstStyle/>
                    <a:p>
                      <a:r>
                        <a:rPr lang="en-GB" dirty="0"/>
                        <a:t>ILL, XFEL, ESRF, CERIC</a:t>
                      </a:r>
                    </a:p>
                  </a:txBody>
                  <a:tcPr/>
                </a:tc>
                <a:extLst>
                  <a:ext uri="{0D108BD9-81ED-4DB2-BD59-A6C34878D82A}">
                    <a16:rowId xmlns:a16="http://schemas.microsoft.com/office/drawing/2014/main" val="1143333913"/>
                  </a:ext>
                </a:extLst>
              </a:tr>
              <a:tr h="501970">
                <a:tc>
                  <a:txBody>
                    <a:bodyPr/>
                    <a:lstStyle/>
                    <a:p>
                      <a:r>
                        <a:rPr lang="en-GB" dirty="0"/>
                        <a:t>Months</a:t>
                      </a:r>
                    </a:p>
                  </a:txBody>
                  <a:tcPr/>
                </a:tc>
                <a:tc>
                  <a:txBody>
                    <a:bodyPr/>
                    <a:lstStyle/>
                    <a:p>
                      <a:r>
                        <a:rPr lang="en-GB" dirty="0"/>
                        <a:t>12-48</a:t>
                      </a:r>
                    </a:p>
                  </a:txBody>
                  <a:tcPr/>
                </a:tc>
                <a:extLst>
                  <a:ext uri="{0D108BD9-81ED-4DB2-BD59-A6C34878D82A}">
                    <a16:rowId xmlns:a16="http://schemas.microsoft.com/office/drawing/2014/main" val="2260040215"/>
                  </a:ext>
                </a:extLst>
              </a:tr>
              <a:tr h="501970">
                <a:tc>
                  <a:txBody>
                    <a:bodyPr/>
                    <a:lstStyle/>
                    <a:p>
                      <a:r>
                        <a:rPr lang="en-GB" dirty="0"/>
                        <a:t>PMs</a:t>
                      </a:r>
                    </a:p>
                  </a:txBody>
                  <a:tcPr/>
                </a:tc>
                <a:tc>
                  <a:txBody>
                    <a:bodyPr/>
                    <a:lstStyle/>
                    <a:p>
                      <a:r>
                        <a:rPr lang="en-GB" dirty="0"/>
                        <a:t>88</a:t>
                      </a:r>
                    </a:p>
                  </a:txBody>
                  <a:tcPr/>
                </a:tc>
                <a:extLst>
                  <a:ext uri="{0D108BD9-81ED-4DB2-BD59-A6C34878D82A}">
                    <a16:rowId xmlns:a16="http://schemas.microsoft.com/office/drawing/2014/main" val="2451480776"/>
                  </a:ext>
                </a:extLst>
              </a:tr>
              <a:tr h="1121758">
                <a:tc>
                  <a:txBody>
                    <a:bodyPr/>
                    <a:lstStyle/>
                    <a:p>
                      <a:r>
                        <a:rPr lang="en-GB" dirty="0"/>
                        <a:t>Milestones and Deliverables</a:t>
                      </a:r>
                    </a:p>
                  </a:txBody>
                  <a:tcPr/>
                </a:tc>
                <a:tc>
                  <a:txBody>
                    <a:bodyPr/>
                    <a:lstStyle/>
                    <a:p>
                      <a:r>
                        <a:rPr lang="en-GB" dirty="0"/>
                        <a:t>M12, I17, M30, </a:t>
                      </a:r>
                    </a:p>
                  </a:txBody>
                  <a:tcPr/>
                </a:tc>
                <a:extLst>
                  <a:ext uri="{0D108BD9-81ED-4DB2-BD59-A6C34878D82A}">
                    <a16:rowId xmlns:a16="http://schemas.microsoft.com/office/drawing/2014/main" val="3984868168"/>
                  </a:ext>
                </a:extLst>
              </a:tr>
            </a:tbl>
          </a:graphicData>
        </a:graphic>
      </p:graphicFrame>
    </p:spTree>
    <p:extLst>
      <p:ext uri="{BB962C8B-B14F-4D97-AF65-F5344CB8AC3E}">
        <p14:creationId xmlns:p14="http://schemas.microsoft.com/office/powerpoint/2010/main" val="3421683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D6E8648-7ACE-7C43-AC68-92B007668BFD}"/>
              </a:ext>
            </a:extLst>
          </p:cNvPr>
          <p:cNvSpPr>
            <a:spLocks noGrp="1"/>
          </p:cNvSpPr>
          <p:nvPr>
            <p:ph type="body" idx="1"/>
          </p:nvPr>
        </p:nvSpPr>
        <p:spPr/>
        <p:txBody>
          <a:bodyPr>
            <a:noAutofit/>
          </a:bodyPr>
          <a:lstStyle/>
          <a:p>
            <a:r>
              <a:rPr lang="en-GB" b="0" dirty="0"/>
              <a:t>Users are not much incentivised to disclose all metadata openly to third parties. </a:t>
            </a:r>
            <a:br>
              <a:rPr lang="en-GB" b="0" dirty="0"/>
            </a:br>
            <a:r>
              <a:rPr lang="en-GB" b="0" dirty="0"/>
              <a:t>They will only add what they find it useful for their own purposes.</a:t>
            </a:r>
          </a:p>
          <a:p>
            <a:endParaRPr lang="en-GB" b="0" dirty="0"/>
          </a:p>
          <a:p>
            <a:r>
              <a:rPr lang="en-GB" b="0" dirty="0"/>
              <a:t>Users keep metadata in </a:t>
            </a:r>
          </a:p>
          <a:p>
            <a:pPr marL="411480" indent="-411480">
              <a:buFont typeface="Arial" panose="020B0604020202020204" pitchFamily="34" charset="0"/>
              <a:buChar char="•"/>
            </a:pPr>
            <a:r>
              <a:rPr lang="en-GB" b="0" dirty="0"/>
              <a:t>Filenames (run1_vanadium_15V.csv)</a:t>
            </a:r>
          </a:p>
          <a:p>
            <a:pPr marL="411480" indent="-411480">
              <a:buFont typeface="Arial" panose="020B0604020202020204" pitchFamily="34" charset="0"/>
              <a:buChar char="•"/>
            </a:pPr>
            <a:r>
              <a:rPr lang="en-GB" b="0" dirty="0"/>
              <a:t>Excel spreadsheets</a:t>
            </a:r>
          </a:p>
          <a:p>
            <a:pPr marL="411480" indent="-411480">
              <a:buFont typeface="Arial" panose="020B0604020202020204" pitchFamily="34" charset="0"/>
              <a:buChar char="•"/>
            </a:pPr>
            <a:r>
              <a:rPr lang="en-GB" b="0" dirty="0"/>
              <a:t>Google docs / Evernote</a:t>
            </a:r>
          </a:p>
          <a:p>
            <a:pPr marL="411480" indent="-411480">
              <a:buFont typeface="Arial" panose="020B0604020202020204" pitchFamily="34" charset="0"/>
              <a:buChar char="•"/>
            </a:pPr>
            <a:r>
              <a:rPr lang="en-GB" b="0" dirty="0" err="1"/>
              <a:t>Jupyter</a:t>
            </a:r>
            <a:r>
              <a:rPr lang="en-GB" b="0" dirty="0"/>
              <a:t> Notebooks</a:t>
            </a:r>
          </a:p>
          <a:p>
            <a:pPr marL="411480" indent="-411480">
              <a:buFont typeface="Arial" panose="020B0604020202020204" pitchFamily="34" charset="0"/>
              <a:buChar char="•"/>
            </a:pPr>
            <a:r>
              <a:rPr lang="en-GB" b="0" dirty="0"/>
              <a:t>Paper logbook</a:t>
            </a:r>
          </a:p>
          <a:p>
            <a:pPr marL="411480" indent="-411480">
              <a:buFont typeface="Arial" panose="020B0604020202020204" pitchFamily="34" charset="0"/>
              <a:buChar char="•"/>
            </a:pPr>
            <a:endParaRPr lang="en-GB" b="0" dirty="0"/>
          </a:p>
          <a:p>
            <a:r>
              <a:rPr lang="en-GB" b="0" dirty="0"/>
              <a:t>Entering metadata in the catalogue needs to be easy and add value.</a:t>
            </a:r>
          </a:p>
          <a:p>
            <a:r>
              <a:rPr lang="en-GB" dirty="0"/>
              <a:t>As much as possible capturing metadata needs to be automated.</a:t>
            </a:r>
          </a:p>
          <a:p>
            <a:endParaRPr lang="en-GB" b="0" dirty="0"/>
          </a:p>
          <a:p>
            <a:endParaRPr lang="en-GB" b="0" dirty="0"/>
          </a:p>
          <a:p>
            <a:endParaRPr lang="en-GB" b="0" dirty="0"/>
          </a:p>
        </p:txBody>
      </p:sp>
      <p:sp>
        <p:nvSpPr>
          <p:cNvPr id="2" name="Title 1">
            <a:extLst>
              <a:ext uri="{FF2B5EF4-FFF2-40B4-BE49-F238E27FC236}">
                <a16:creationId xmlns:a16="http://schemas.microsoft.com/office/drawing/2014/main" id="{0758FB6B-A36E-F949-958E-38E4A5151449}"/>
              </a:ext>
            </a:extLst>
          </p:cNvPr>
          <p:cNvSpPr>
            <a:spLocks noGrp="1"/>
          </p:cNvSpPr>
          <p:nvPr>
            <p:ph type="title"/>
          </p:nvPr>
        </p:nvSpPr>
        <p:spPr/>
        <p:txBody>
          <a:bodyPr/>
          <a:lstStyle/>
          <a:p>
            <a:r>
              <a:rPr lang="en-GB" dirty="0"/>
              <a:t>Capturing Experimental Metadata</a:t>
            </a:r>
          </a:p>
        </p:txBody>
      </p:sp>
      <p:pic>
        <p:nvPicPr>
          <p:cNvPr id="4" name="Picture 3">
            <a:extLst>
              <a:ext uri="{FF2B5EF4-FFF2-40B4-BE49-F238E27FC236}">
                <a16:creationId xmlns:a16="http://schemas.microsoft.com/office/drawing/2014/main" id="{60D2ABE3-80B3-3848-9865-618F55146AB9}"/>
              </a:ext>
            </a:extLst>
          </p:cNvPr>
          <p:cNvPicPr>
            <a:picLocks noChangeAspect="1"/>
          </p:cNvPicPr>
          <p:nvPr/>
        </p:nvPicPr>
        <p:blipFill rotWithShape="1">
          <a:blip r:embed="rId2"/>
          <a:srcRect l="371" t="-7890" r="-371" b="7890"/>
          <a:stretch/>
        </p:blipFill>
        <p:spPr>
          <a:xfrm>
            <a:off x="9144000" y="1544843"/>
            <a:ext cx="2589935" cy="3759949"/>
          </a:xfrm>
          <a:prstGeom prst="rect">
            <a:avLst/>
          </a:prstGeom>
        </p:spPr>
      </p:pic>
    </p:spTree>
    <p:extLst>
      <p:ext uri="{BB962C8B-B14F-4D97-AF65-F5344CB8AC3E}">
        <p14:creationId xmlns:p14="http://schemas.microsoft.com/office/powerpoint/2010/main" val="2652312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3.5: Meta Ontology for Catalogues</a:t>
            </a:r>
            <a:endParaRPr lang="en-GB" dirty="0"/>
          </a:p>
        </p:txBody>
      </p:sp>
      <p:sp>
        <p:nvSpPr>
          <p:cNvPr id="5" name="TextBox 4"/>
          <p:cNvSpPr txBox="1"/>
          <p:nvPr/>
        </p:nvSpPr>
        <p:spPr>
          <a:xfrm>
            <a:off x="824871" y="836711"/>
            <a:ext cx="6566529" cy="4745915"/>
          </a:xfrm>
          <a:prstGeom prst="rect">
            <a:avLst/>
          </a:prstGeom>
          <a:noFill/>
        </p:spPr>
        <p:txBody>
          <a:bodyPr wrap="square" rtlCol="0">
            <a:spAutoFit/>
          </a:bodyPr>
          <a:lstStyle/>
          <a:p>
            <a:r>
              <a:rPr lang="en-US" sz="2160" dirty="0"/>
              <a:t> </a:t>
            </a:r>
          </a:p>
          <a:p>
            <a:endParaRPr lang="en-US" sz="2160" dirty="0"/>
          </a:p>
          <a:p>
            <a:r>
              <a:rPr lang="en-US" sz="2160" dirty="0"/>
              <a:t>Extend NeXus metadata standards to enhance interoperability. For large parts of the </a:t>
            </a:r>
            <a:r>
              <a:rPr lang="en-US" sz="2160" dirty="0" err="1"/>
              <a:t>PaN</a:t>
            </a:r>
            <a:r>
              <a:rPr lang="en-US" sz="2160" dirty="0"/>
              <a:t> communities NeXus is the most commonly used file format. To explore relevant foreign datasets in the public domain, searches on the scientific metadata need to yield the correct results. Building search terms and keywords from the NeXus dictionary, would make use of the community buy in and expertise that went into this standard. </a:t>
            </a:r>
          </a:p>
          <a:p>
            <a:r>
              <a:rPr lang="en-US" sz="2160" dirty="0"/>
              <a:t>In this task we can add missing raw data definitions for raw data, as well as some for processed derived data. Working towards an Ontology will help harmonize processing codes between facilities.</a:t>
            </a:r>
          </a:p>
        </p:txBody>
      </p:sp>
      <p:sp>
        <p:nvSpPr>
          <p:cNvPr id="12" name="Footer Placeholder 5">
            <a:extLst>
              <a:ext uri="{FF2B5EF4-FFF2-40B4-BE49-F238E27FC236}">
                <a16:creationId xmlns:a16="http://schemas.microsoft.com/office/drawing/2014/main" id="{4D713D27-09E2-E746-8543-C06B0BB29314}"/>
              </a:ext>
            </a:extLst>
          </p:cNvPr>
          <p:cNvSpPr>
            <a:spLocks noGrp="1"/>
          </p:cNvSpPr>
          <p:nvPr>
            <p:ph type="ftr" sz="quarter" idx="3"/>
          </p:nvPr>
        </p:nvSpPr>
        <p:spPr>
          <a:xfrm>
            <a:off x="7997011" y="6280517"/>
            <a:ext cx="2726938" cy="495448"/>
          </a:xfrm>
          <a:prstGeom prst="rect">
            <a:avLst/>
          </a:prstGeom>
          <a:solidFill>
            <a:schemeClr val="bg1"/>
          </a:solidFill>
          <a:ln>
            <a:miter lim="800000"/>
            <a:headEnd/>
            <a:tailEnd/>
          </a:ln>
        </p:spPr>
        <p:txBody>
          <a:bodyPr wrap="square" numCol="1" compatLnSpc="1">
            <a:prstTxWarp prst="textNoShape">
              <a:avLst/>
            </a:prstTxWarp>
          </a:bodyPr>
          <a:lstStyle/>
          <a:p>
            <a:pPr fontAlgn="base">
              <a:spcBef>
                <a:spcPct val="0"/>
              </a:spcBef>
              <a:spcAft>
                <a:spcPct val="0"/>
              </a:spcAft>
              <a:defRPr/>
            </a:pPr>
            <a:r>
              <a:rPr lang="en-US" sz="840" dirty="0"/>
              <a:t>This project has received funding from the European Union's Horizon 2020 research and innovation programme under grant agreement No 823852</a:t>
            </a:r>
            <a:endParaRPr lang="fr-FR" sz="840" dirty="0"/>
          </a:p>
        </p:txBody>
      </p:sp>
      <p:graphicFrame>
        <p:nvGraphicFramePr>
          <p:cNvPr id="8" name="Table 7">
            <a:extLst>
              <a:ext uri="{FF2B5EF4-FFF2-40B4-BE49-F238E27FC236}">
                <a16:creationId xmlns:a16="http://schemas.microsoft.com/office/drawing/2014/main" id="{47AFD09A-4C92-D849-A1DC-F87B5405E39B}"/>
              </a:ext>
            </a:extLst>
          </p:cNvPr>
          <p:cNvGraphicFramePr>
            <a:graphicFrameLocks noGrp="1"/>
          </p:cNvGraphicFramePr>
          <p:nvPr>
            <p:extLst>
              <p:ext uri="{D42A27DB-BD31-4B8C-83A1-F6EECF244321}">
                <p14:modId xmlns:p14="http://schemas.microsoft.com/office/powerpoint/2010/main" val="1227942462"/>
              </p:ext>
            </p:extLst>
          </p:nvPr>
        </p:nvGraphicFramePr>
        <p:xfrm>
          <a:off x="7766957" y="527964"/>
          <a:ext cx="4064000" cy="3129638"/>
        </p:xfrm>
        <a:graphic>
          <a:graphicData uri="http://schemas.openxmlformats.org/drawingml/2006/table">
            <a:tbl>
              <a:tblPr bandRow="1">
                <a:tableStyleId>{21E4AEA4-8DFA-4A89-87EB-49C32662AFE0}</a:tableStyleId>
              </a:tblPr>
              <a:tblGrid>
                <a:gridCol w="1473200">
                  <a:extLst>
                    <a:ext uri="{9D8B030D-6E8A-4147-A177-3AD203B41FA5}">
                      <a16:colId xmlns:a16="http://schemas.microsoft.com/office/drawing/2014/main" val="3448423803"/>
                    </a:ext>
                  </a:extLst>
                </a:gridCol>
                <a:gridCol w="2590800">
                  <a:extLst>
                    <a:ext uri="{9D8B030D-6E8A-4147-A177-3AD203B41FA5}">
                      <a16:colId xmlns:a16="http://schemas.microsoft.com/office/drawing/2014/main" val="438232446"/>
                    </a:ext>
                  </a:extLst>
                </a:gridCol>
              </a:tblGrid>
              <a:tr h="501970">
                <a:tc>
                  <a:txBody>
                    <a:bodyPr/>
                    <a:lstStyle/>
                    <a:p>
                      <a:r>
                        <a:rPr lang="en-GB" dirty="0"/>
                        <a:t>Lead partner</a:t>
                      </a:r>
                    </a:p>
                  </a:txBody>
                  <a:tcPr/>
                </a:tc>
                <a:tc>
                  <a:txBody>
                    <a:bodyPr/>
                    <a:lstStyle/>
                    <a:p>
                      <a:r>
                        <a:rPr lang="en-GB" dirty="0"/>
                        <a:t>ESS</a:t>
                      </a:r>
                    </a:p>
                  </a:txBody>
                  <a:tcPr/>
                </a:tc>
                <a:extLst>
                  <a:ext uri="{0D108BD9-81ED-4DB2-BD59-A6C34878D82A}">
                    <a16:rowId xmlns:a16="http://schemas.microsoft.com/office/drawing/2014/main" val="1266546587"/>
                  </a:ext>
                </a:extLst>
              </a:tr>
              <a:tr h="501970">
                <a:tc>
                  <a:txBody>
                    <a:bodyPr/>
                    <a:lstStyle/>
                    <a:p>
                      <a:r>
                        <a:rPr lang="en-GB" dirty="0"/>
                        <a:t>Partners</a:t>
                      </a:r>
                    </a:p>
                  </a:txBody>
                  <a:tcPr/>
                </a:tc>
                <a:tc>
                  <a:txBody>
                    <a:bodyPr/>
                    <a:lstStyle/>
                    <a:p>
                      <a:r>
                        <a:rPr lang="en-GB" dirty="0"/>
                        <a:t>ILL, XFEL, ELI, ESRF, CERIC</a:t>
                      </a:r>
                    </a:p>
                  </a:txBody>
                  <a:tcPr/>
                </a:tc>
                <a:extLst>
                  <a:ext uri="{0D108BD9-81ED-4DB2-BD59-A6C34878D82A}">
                    <a16:rowId xmlns:a16="http://schemas.microsoft.com/office/drawing/2014/main" val="1143333913"/>
                  </a:ext>
                </a:extLst>
              </a:tr>
              <a:tr h="501970">
                <a:tc>
                  <a:txBody>
                    <a:bodyPr/>
                    <a:lstStyle/>
                    <a:p>
                      <a:r>
                        <a:rPr lang="en-GB" dirty="0"/>
                        <a:t>Months</a:t>
                      </a:r>
                    </a:p>
                  </a:txBody>
                  <a:tcPr/>
                </a:tc>
                <a:tc>
                  <a:txBody>
                    <a:bodyPr/>
                    <a:lstStyle/>
                    <a:p>
                      <a:r>
                        <a:rPr lang="en-GB" dirty="0"/>
                        <a:t>1-42</a:t>
                      </a:r>
                    </a:p>
                  </a:txBody>
                  <a:tcPr/>
                </a:tc>
                <a:extLst>
                  <a:ext uri="{0D108BD9-81ED-4DB2-BD59-A6C34878D82A}">
                    <a16:rowId xmlns:a16="http://schemas.microsoft.com/office/drawing/2014/main" val="2260040215"/>
                  </a:ext>
                </a:extLst>
              </a:tr>
              <a:tr h="501970">
                <a:tc>
                  <a:txBody>
                    <a:bodyPr/>
                    <a:lstStyle/>
                    <a:p>
                      <a:r>
                        <a:rPr lang="en-GB" dirty="0"/>
                        <a:t>PMs</a:t>
                      </a:r>
                    </a:p>
                  </a:txBody>
                  <a:tcPr/>
                </a:tc>
                <a:tc>
                  <a:txBody>
                    <a:bodyPr/>
                    <a:lstStyle/>
                    <a:p>
                      <a:r>
                        <a:rPr lang="en-GB" dirty="0"/>
                        <a:t>69</a:t>
                      </a:r>
                    </a:p>
                  </a:txBody>
                  <a:tcPr/>
                </a:tc>
                <a:extLst>
                  <a:ext uri="{0D108BD9-81ED-4DB2-BD59-A6C34878D82A}">
                    <a16:rowId xmlns:a16="http://schemas.microsoft.com/office/drawing/2014/main" val="2451480776"/>
                  </a:ext>
                </a:extLst>
              </a:tr>
              <a:tr h="1121758">
                <a:tc>
                  <a:txBody>
                    <a:bodyPr/>
                    <a:lstStyle/>
                    <a:p>
                      <a:r>
                        <a:rPr lang="en-GB" dirty="0"/>
                        <a:t>Milestones and Deliverables</a:t>
                      </a:r>
                    </a:p>
                  </a:txBody>
                  <a:tcPr/>
                </a:tc>
                <a:tc>
                  <a:txBody>
                    <a:bodyPr/>
                    <a:lstStyle/>
                    <a:p>
                      <a:r>
                        <a:rPr lang="en-GB" dirty="0"/>
                        <a:t>I17, I24, I33, D42</a:t>
                      </a:r>
                    </a:p>
                  </a:txBody>
                  <a:tcPr/>
                </a:tc>
                <a:extLst>
                  <a:ext uri="{0D108BD9-81ED-4DB2-BD59-A6C34878D82A}">
                    <a16:rowId xmlns:a16="http://schemas.microsoft.com/office/drawing/2014/main" val="3984868168"/>
                  </a:ext>
                </a:extLst>
              </a:tr>
            </a:tbl>
          </a:graphicData>
        </a:graphic>
      </p:graphicFrame>
    </p:spTree>
    <p:extLst>
      <p:ext uri="{BB962C8B-B14F-4D97-AF65-F5344CB8AC3E}">
        <p14:creationId xmlns:p14="http://schemas.microsoft.com/office/powerpoint/2010/main" val="73689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4C8836-A806-2B4B-9ECA-596D3D8AFD5C}"/>
              </a:ext>
            </a:extLst>
          </p:cNvPr>
          <p:cNvPicPr>
            <a:picLocks noChangeAspect="1"/>
          </p:cNvPicPr>
          <p:nvPr/>
        </p:nvPicPr>
        <p:blipFill>
          <a:blip r:embed="rId2"/>
          <a:stretch>
            <a:fillRect/>
          </a:stretch>
        </p:blipFill>
        <p:spPr>
          <a:xfrm>
            <a:off x="9906000" y="3657600"/>
            <a:ext cx="2133600" cy="810358"/>
          </a:xfrm>
          <a:prstGeom prst="rect">
            <a:avLst/>
          </a:prstGeom>
        </p:spPr>
      </p:pic>
      <p:sp>
        <p:nvSpPr>
          <p:cNvPr id="4" name="Title 3">
            <a:extLst>
              <a:ext uri="{FF2B5EF4-FFF2-40B4-BE49-F238E27FC236}">
                <a16:creationId xmlns:a16="http://schemas.microsoft.com/office/drawing/2014/main" id="{C5682837-8245-C047-AE05-1ADA780E4E74}"/>
              </a:ext>
            </a:extLst>
          </p:cNvPr>
          <p:cNvSpPr>
            <a:spLocks noGrp="1"/>
          </p:cNvSpPr>
          <p:nvPr>
            <p:ph type="title"/>
          </p:nvPr>
        </p:nvSpPr>
        <p:spPr/>
        <p:txBody>
          <a:bodyPr/>
          <a:lstStyle/>
          <a:p>
            <a:r>
              <a:rPr lang="en-GB" dirty="0"/>
              <a:t>NeXus Dissemination</a:t>
            </a:r>
          </a:p>
        </p:txBody>
      </p:sp>
      <p:sp>
        <p:nvSpPr>
          <p:cNvPr id="5" name="Text Placeholder 4">
            <a:extLst>
              <a:ext uri="{FF2B5EF4-FFF2-40B4-BE49-F238E27FC236}">
                <a16:creationId xmlns:a16="http://schemas.microsoft.com/office/drawing/2014/main" id="{9967BD92-481A-304C-A34E-D6D43008AB83}"/>
              </a:ext>
            </a:extLst>
          </p:cNvPr>
          <p:cNvSpPr>
            <a:spLocks noGrp="1"/>
          </p:cNvSpPr>
          <p:nvPr>
            <p:ph type="body" idx="1"/>
          </p:nvPr>
        </p:nvSpPr>
        <p:spPr>
          <a:xfrm>
            <a:off x="462776" y="1194561"/>
            <a:ext cx="10130713" cy="5539978"/>
          </a:xfrm>
        </p:spPr>
        <p:txBody>
          <a:bodyPr/>
          <a:lstStyle/>
          <a:p>
            <a:r>
              <a:rPr lang="en-GB" b="0" dirty="0"/>
              <a:t>NeXus is the common data format of choice in PaNOSC and beyond.</a:t>
            </a:r>
          </a:p>
          <a:p>
            <a:endParaRPr lang="en-GB" b="0" dirty="0"/>
          </a:p>
          <a:p>
            <a:r>
              <a:rPr lang="en-GB" b="0" dirty="0"/>
              <a:t>ELI has joined the NeXus advisory committee – 50% of facilities now represented.</a:t>
            </a:r>
          </a:p>
          <a:p>
            <a:endParaRPr lang="en-GB" b="0" dirty="0"/>
          </a:p>
          <a:p>
            <a:r>
              <a:rPr lang="en-GB" b="0" dirty="0"/>
              <a:t>The WP ran a series of “Show &amp; Tell” sessions to share the common practises at the partners with respect to storing data and metadata in NeXus. This was a valuable exercise to show that no perfect NeXus files exist and a pragmatic approach to encoding and extracting is acceptable.</a:t>
            </a:r>
          </a:p>
          <a:p>
            <a:endParaRPr lang="en-GB" b="0" dirty="0"/>
          </a:p>
          <a:p>
            <a:r>
              <a:rPr lang="en-GB" b="0" dirty="0"/>
              <a:t>For the search there is no need to unlock the entire wealth of information that can the transcribed in a NeXus file. A limited set of less than twenty key facts would go a long way. A list of techniques used at PaN facilities is being compiled first. More Ontology work follows in upcoming meetings with ExPaNDS.</a:t>
            </a:r>
          </a:p>
          <a:p>
            <a:endParaRPr lang="en-GB" b="0" dirty="0"/>
          </a:p>
          <a:p>
            <a:endParaRPr lang="en-GB" b="0" dirty="0"/>
          </a:p>
        </p:txBody>
      </p:sp>
      <p:pic>
        <p:nvPicPr>
          <p:cNvPr id="6" name="Picture 5">
            <a:extLst>
              <a:ext uri="{FF2B5EF4-FFF2-40B4-BE49-F238E27FC236}">
                <a16:creationId xmlns:a16="http://schemas.microsoft.com/office/drawing/2014/main" id="{CBCBEBEC-A2DE-4546-AD97-B0D63B5939B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6484" t="84084" r="-38644" b="7125"/>
          <a:stretch/>
        </p:blipFill>
        <p:spPr>
          <a:xfrm>
            <a:off x="8839200" y="382060"/>
            <a:ext cx="3813432" cy="738084"/>
          </a:xfrm>
          <a:custGeom>
            <a:avLst/>
            <a:gdLst/>
            <a:ahLst/>
            <a:cxnLst/>
            <a:rect l="l" t="t" r="r" b="b"/>
            <a:pathLst>
              <a:path w="1601321" h="7148348">
                <a:moveTo>
                  <a:pt x="249515" y="0"/>
                </a:moveTo>
                <a:lnTo>
                  <a:pt x="1601321" y="0"/>
                </a:lnTo>
                <a:lnTo>
                  <a:pt x="1601321" y="1413916"/>
                </a:lnTo>
                <a:lnTo>
                  <a:pt x="1601321" y="4914721"/>
                </a:lnTo>
                <a:lnTo>
                  <a:pt x="1601321" y="6328636"/>
                </a:lnTo>
                <a:lnTo>
                  <a:pt x="1521497" y="6328636"/>
                </a:lnTo>
                <a:lnTo>
                  <a:pt x="1351806" y="6328636"/>
                </a:lnTo>
                <a:lnTo>
                  <a:pt x="1351806" y="7148348"/>
                </a:lnTo>
                <a:lnTo>
                  <a:pt x="0" y="7148348"/>
                </a:lnTo>
                <a:lnTo>
                  <a:pt x="0" y="2233627"/>
                </a:lnTo>
                <a:lnTo>
                  <a:pt x="169691" y="2233627"/>
                </a:lnTo>
                <a:lnTo>
                  <a:pt x="169691" y="238338"/>
                </a:lnTo>
                <a:lnTo>
                  <a:pt x="249515" y="238338"/>
                </a:lnTo>
                <a:close/>
              </a:path>
            </a:pathLst>
          </a:custGeom>
        </p:spPr>
      </p:pic>
    </p:spTree>
    <p:extLst>
      <p:ext uri="{BB962C8B-B14F-4D97-AF65-F5344CB8AC3E}">
        <p14:creationId xmlns:p14="http://schemas.microsoft.com/office/powerpoint/2010/main" val="80016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682837-8245-C047-AE05-1ADA780E4E74}"/>
              </a:ext>
            </a:extLst>
          </p:cNvPr>
          <p:cNvSpPr>
            <a:spLocks noGrp="1"/>
          </p:cNvSpPr>
          <p:nvPr>
            <p:ph type="title"/>
          </p:nvPr>
        </p:nvSpPr>
        <p:spPr/>
        <p:txBody>
          <a:bodyPr/>
          <a:lstStyle/>
          <a:p>
            <a:r>
              <a:rPr lang="en-GB" dirty="0"/>
              <a:t>Activities, Organisation and Status</a:t>
            </a:r>
          </a:p>
        </p:txBody>
      </p:sp>
      <p:sp>
        <p:nvSpPr>
          <p:cNvPr id="5" name="Text Placeholder 4">
            <a:extLst>
              <a:ext uri="{FF2B5EF4-FFF2-40B4-BE49-F238E27FC236}">
                <a16:creationId xmlns:a16="http://schemas.microsoft.com/office/drawing/2014/main" id="{9967BD92-481A-304C-A34E-D6D43008AB83}"/>
              </a:ext>
            </a:extLst>
          </p:cNvPr>
          <p:cNvSpPr>
            <a:spLocks noGrp="1"/>
          </p:cNvSpPr>
          <p:nvPr>
            <p:ph type="body" idx="1"/>
          </p:nvPr>
        </p:nvSpPr>
        <p:spPr>
          <a:xfrm>
            <a:off x="462776" y="1194561"/>
            <a:ext cx="10130713" cy="4801314"/>
          </a:xfrm>
        </p:spPr>
        <p:txBody>
          <a:bodyPr/>
          <a:lstStyle/>
          <a:p>
            <a:r>
              <a:rPr lang="en-GB" b="0" dirty="0"/>
              <a:t>Meetings in Year One:</a:t>
            </a:r>
          </a:p>
          <a:p>
            <a:pPr marL="342900" indent="-342900">
              <a:buFont typeface="Arial" panose="020B0604020202020204" pitchFamily="34" charset="0"/>
              <a:buChar char="•"/>
            </a:pPr>
            <a:r>
              <a:rPr lang="en-GB" b="0" dirty="0"/>
              <a:t>PaNOSC kick off Grenoble - January</a:t>
            </a:r>
          </a:p>
          <a:p>
            <a:pPr marL="342900" indent="-342900">
              <a:buFont typeface="Arial" panose="020B0604020202020204" pitchFamily="34" charset="0"/>
              <a:buChar char="•"/>
            </a:pPr>
            <a:r>
              <a:rPr lang="en-GB" b="0" dirty="0"/>
              <a:t>WP3 Kick off Copenhagen - May</a:t>
            </a:r>
          </a:p>
          <a:p>
            <a:pPr marL="342900" indent="-342900">
              <a:buFont typeface="Arial" panose="020B0604020202020204" pitchFamily="34" charset="0"/>
              <a:buChar char="•"/>
            </a:pPr>
            <a:r>
              <a:rPr lang="en-GB" b="0" dirty="0"/>
              <a:t>WP3 Meeting Grenoble - September</a:t>
            </a:r>
          </a:p>
          <a:p>
            <a:pPr marL="342900" indent="-342900">
              <a:buFont typeface="Arial" panose="020B0604020202020204" pitchFamily="34" charset="0"/>
              <a:buChar char="•"/>
            </a:pPr>
            <a:r>
              <a:rPr lang="en-GB" b="0" dirty="0"/>
              <a:t>WP3 Meeting Trieste - November</a:t>
            </a:r>
          </a:p>
          <a:p>
            <a:pPr marL="342900" indent="-342900">
              <a:buFont typeface="Arial" panose="020B0604020202020204" pitchFamily="34" charset="0"/>
              <a:buChar char="•"/>
            </a:pPr>
            <a:r>
              <a:rPr lang="en-GB" b="0" dirty="0"/>
              <a:t>VC: Monthly Meetings – Coordination</a:t>
            </a:r>
          </a:p>
          <a:p>
            <a:pPr marL="342900" indent="-342900">
              <a:buFont typeface="Arial" panose="020B0604020202020204" pitchFamily="34" charset="0"/>
              <a:buChar char="•"/>
            </a:pPr>
            <a:r>
              <a:rPr lang="en-GB" b="0" dirty="0"/>
              <a:t>VC: Topical Meetings on API</a:t>
            </a:r>
          </a:p>
          <a:p>
            <a:pPr marL="342900" indent="-342900">
              <a:buFont typeface="Arial" panose="020B0604020202020204" pitchFamily="34" charset="0"/>
              <a:buChar char="•"/>
            </a:pPr>
            <a:r>
              <a:rPr lang="en-GB" b="0" dirty="0"/>
              <a:t>VC: NeXus Show &amp; Tell Sessions with all partners</a:t>
            </a:r>
          </a:p>
          <a:p>
            <a:endParaRPr lang="en-GB" b="0" dirty="0"/>
          </a:p>
          <a:p>
            <a:r>
              <a:rPr lang="en-GB" b="0" dirty="0"/>
              <a:t>Collaboration Tools</a:t>
            </a:r>
          </a:p>
          <a:p>
            <a:pPr marL="342900" indent="-342900">
              <a:buFont typeface="Arial" panose="020B0604020202020204" pitchFamily="34" charset="0"/>
              <a:buChar char="•"/>
            </a:pPr>
            <a:r>
              <a:rPr lang="en-GB" b="0" dirty="0" err="1"/>
              <a:t>Github</a:t>
            </a:r>
            <a:r>
              <a:rPr lang="en-GB" b="0" dirty="0"/>
              <a:t> 	</a:t>
            </a:r>
            <a:r>
              <a:rPr lang="en-GB" b="0" dirty="0">
                <a:hlinkClick r:id="rId2"/>
              </a:rPr>
              <a:t>https://github.com/panosc-eu/fair-data-api</a:t>
            </a:r>
            <a:r>
              <a:rPr lang="en-GB" b="0" dirty="0"/>
              <a:t> 						</a:t>
            </a:r>
            <a:r>
              <a:rPr lang="en-GB" b="0" dirty="0">
                <a:hlinkClick r:id="rId3"/>
              </a:rPr>
              <a:t>https://github.com/panosc-eu/common-api</a:t>
            </a:r>
            <a:endParaRPr lang="en-GB" b="0" dirty="0"/>
          </a:p>
          <a:p>
            <a:pPr marL="342900" indent="-342900">
              <a:buFont typeface="Arial" panose="020B0604020202020204" pitchFamily="34" charset="0"/>
              <a:buChar char="•"/>
            </a:pPr>
            <a:r>
              <a:rPr lang="en-GB" b="0" dirty="0"/>
              <a:t>Confluence	</a:t>
            </a:r>
            <a:r>
              <a:rPr lang="en-GB" b="0" dirty="0">
                <a:hlinkClick r:id="rId4"/>
              </a:rPr>
              <a:t>https://confluence.panosc.eu/display/wp3/</a:t>
            </a:r>
            <a:endParaRPr lang="en-GB" b="0" dirty="0"/>
          </a:p>
        </p:txBody>
      </p:sp>
      <p:pic>
        <p:nvPicPr>
          <p:cNvPr id="3" name="Picture 2">
            <a:extLst>
              <a:ext uri="{FF2B5EF4-FFF2-40B4-BE49-F238E27FC236}">
                <a16:creationId xmlns:a16="http://schemas.microsoft.com/office/drawing/2014/main" id="{75EA16C5-01E3-FB40-B728-920ABD87F1F9}"/>
              </a:ext>
            </a:extLst>
          </p:cNvPr>
          <p:cNvPicPr>
            <a:picLocks noChangeAspect="1"/>
          </p:cNvPicPr>
          <p:nvPr/>
        </p:nvPicPr>
        <p:blipFill>
          <a:blip r:embed="rId5"/>
          <a:stretch>
            <a:fillRect/>
          </a:stretch>
        </p:blipFill>
        <p:spPr>
          <a:xfrm>
            <a:off x="7763294" y="-152400"/>
            <a:ext cx="7409861" cy="5867400"/>
          </a:xfrm>
          <a:prstGeom prst="rect">
            <a:avLst/>
          </a:prstGeom>
        </p:spPr>
      </p:pic>
    </p:spTree>
    <p:extLst>
      <p:ext uri="{BB962C8B-B14F-4D97-AF65-F5344CB8AC3E}">
        <p14:creationId xmlns:p14="http://schemas.microsoft.com/office/powerpoint/2010/main" val="4079155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682837-8245-C047-AE05-1ADA780E4E74}"/>
              </a:ext>
            </a:extLst>
          </p:cNvPr>
          <p:cNvSpPr>
            <a:spLocks noGrp="1"/>
          </p:cNvSpPr>
          <p:nvPr>
            <p:ph type="title"/>
          </p:nvPr>
        </p:nvSpPr>
        <p:spPr/>
        <p:txBody>
          <a:bodyPr/>
          <a:lstStyle/>
          <a:p>
            <a:r>
              <a:rPr lang="en-GB" dirty="0"/>
              <a:t>Contact with other communities – RDA </a:t>
            </a:r>
          </a:p>
        </p:txBody>
      </p:sp>
      <p:sp>
        <p:nvSpPr>
          <p:cNvPr id="5" name="Text Placeholder 4">
            <a:extLst>
              <a:ext uri="{FF2B5EF4-FFF2-40B4-BE49-F238E27FC236}">
                <a16:creationId xmlns:a16="http://schemas.microsoft.com/office/drawing/2014/main" id="{9967BD92-481A-304C-A34E-D6D43008AB83}"/>
              </a:ext>
            </a:extLst>
          </p:cNvPr>
          <p:cNvSpPr>
            <a:spLocks noGrp="1"/>
          </p:cNvSpPr>
          <p:nvPr>
            <p:ph type="body" idx="1"/>
          </p:nvPr>
        </p:nvSpPr>
        <p:spPr>
          <a:xfrm>
            <a:off x="462776" y="1194561"/>
            <a:ext cx="10433824" cy="4801314"/>
          </a:xfrm>
        </p:spPr>
        <p:txBody>
          <a:bodyPr/>
          <a:lstStyle/>
          <a:p>
            <a:r>
              <a:rPr lang="en-GB" dirty="0"/>
              <a:t>Sample information</a:t>
            </a:r>
          </a:p>
          <a:p>
            <a:r>
              <a:rPr lang="en-GB" sz="1800" b="0" dirty="0">
                <a:hlinkClick r:id="rId2"/>
              </a:rPr>
              <a:t>https://www.rd-alliance.org/designing-pathway-towards-implementing-transdisciplinary-data-infrastructure-physical-samples</a:t>
            </a:r>
            <a:endParaRPr lang="en-GB" sz="1800" b="0" dirty="0"/>
          </a:p>
          <a:p>
            <a:r>
              <a:rPr lang="en-GB" b="0" dirty="0"/>
              <a:t>Different communities have found different sets of sample metadata with little to no overlap.</a:t>
            </a:r>
          </a:p>
          <a:p>
            <a:endParaRPr lang="en-GB" b="0" dirty="0"/>
          </a:p>
          <a:p>
            <a:r>
              <a:rPr lang="en-GB" dirty="0"/>
              <a:t>Metadata for research data </a:t>
            </a:r>
          </a:p>
          <a:p>
            <a:r>
              <a:rPr lang="en-GB" sz="1800" b="0" dirty="0">
                <a:hlinkClick r:id="rId3"/>
              </a:rPr>
              <a:t>https://www.rd-alliance.org/research-metadata-schemas-wg</a:t>
            </a:r>
            <a:endParaRPr lang="en-GB" sz="1800" b="0" dirty="0"/>
          </a:p>
          <a:p>
            <a:r>
              <a:rPr lang="en-GB" b="0" dirty="0"/>
              <a:t>Discussions around a </a:t>
            </a:r>
            <a:r>
              <a:rPr lang="en-GB" b="0" dirty="0" err="1"/>
              <a:t>schema.org</a:t>
            </a:r>
            <a:r>
              <a:rPr lang="en-GB" b="0" dirty="0"/>
              <a:t> based JSON-LD web scraping solution. Similar to what we looked at. Would be easy to adopt in the WP if successful.</a:t>
            </a:r>
          </a:p>
          <a:p>
            <a:endParaRPr lang="en-GB" b="0" dirty="0"/>
          </a:p>
          <a:p>
            <a:r>
              <a:rPr lang="en-GB" dirty="0"/>
              <a:t>Units </a:t>
            </a:r>
          </a:p>
          <a:p>
            <a:r>
              <a:rPr lang="en-GB" sz="1800" b="0" dirty="0">
                <a:hlinkClick r:id="rId4"/>
              </a:rPr>
              <a:t>https://www.rd-alliance.org/digital-representation-units-measure-drum-%E2%80%93-technical-discussion</a:t>
            </a:r>
            <a:endParaRPr lang="en-GB" sz="1800" b="0" dirty="0"/>
          </a:p>
          <a:p>
            <a:r>
              <a:rPr lang="en-GB" b="0" dirty="0"/>
              <a:t>Complication around every corner with domain or technique specific conventions.</a:t>
            </a:r>
          </a:p>
        </p:txBody>
      </p:sp>
      <p:pic>
        <p:nvPicPr>
          <p:cNvPr id="2" name="Picture 1">
            <a:extLst>
              <a:ext uri="{FF2B5EF4-FFF2-40B4-BE49-F238E27FC236}">
                <a16:creationId xmlns:a16="http://schemas.microsoft.com/office/drawing/2014/main" id="{5181C1A8-65FC-464A-AC88-0513D352CED5}"/>
              </a:ext>
            </a:extLst>
          </p:cNvPr>
          <p:cNvPicPr>
            <a:picLocks noChangeAspect="1"/>
          </p:cNvPicPr>
          <p:nvPr/>
        </p:nvPicPr>
        <p:blipFill>
          <a:blip r:embed="rId5"/>
          <a:stretch>
            <a:fillRect/>
          </a:stretch>
        </p:blipFill>
        <p:spPr>
          <a:xfrm>
            <a:off x="10287000" y="309700"/>
            <a:ext cx="1690789" cy="946221"/>
          </a:xfrm>
          <a:prstGeom prst="rect">
            <a:avLst/>
          </a:prstGeom>
        </p:spPr>
      </p:pic>
    </p:spTree>
    <p:extLst>
      <p:ext uri="{BB962C8B-B14F-4D97-AF65-F5344CB8AC3E}">
        <p14:creationId xmlns:p14="http://schemas.microsoft.com/office/powerpoint/2010/main" val="104636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682837-8245-C047-AE05-1ADA780E4E74}"/>
              </a:ext>
            </a:extLst>
          </p:cNvPr>
          <p:cNvSpPr>
            <a:spLocks noGrp="1"/>
          </p:cNvSpPr>
          <p:nvPr>
            <p:ph type="title"/>
          </p:nvPr>
        </p:nvSpPr>
        <p:spPr/>
        <p:txBody>
          <a:bodyPr/>
          <a:lstStyle/>
          <a:p>
            <a:r>
              <a:rPr lang="en-GB" dirty="0"/>
              <a:t>Effort and Spent Profile</a:t>
            </a:r>
          </a:p>
        </p:txBody>
      </p:sp>
      <p:sp>
        <p:nvSpPr>
          <p:cNvPr id="5" name="Text Placeholder 4">
            <a:extLst>
              <a:ext uri="{FF2B5EF4-FFF2-40B4-BE49-F238E27FC236}">
                <a16:creationId xmlns:a16="http://schemas.microsoft.com/office/drawing/2014/main" id="{9967BD92-481A-304C-A34E-D6D43008AB83}"/>
              </a:ext>
            </a:extLst>
          </p:cNvPr>
          <p:cNvSpPr>
            <a:spLocks noGrp="1"/>
          </p:cNvSpPr>
          <p:nvPr>
            <p:ph type="body" idx="1"/>
          </p:nvPr>
        </p:nvSpPr>
        <p:spPr>
          <a:xfrm>
            <a:off x="462777" y="1194560"/>
            <a:ext cx="4337824" cy="4062651"/>
          </a:xfrm>
        </p:spPr>
        <p:txBody>
          <a:bodyPr/>
          <a:lstStyle/>
          <a:p>
            <a:r>
              <a:rPr lang="en-GB" sz="2200" b="0" dirty="0"/>
              <a:t>A start-up and recruitment phase was built into the proposal. With that in mind, overall we are tracking exactly the profile with the actual reporting towards the project. </a:t>
            </a:r>
          </a:p>
          <a:p>
            <a:r>
              <a:rPr lang="en-GB" sz="2200" b="0" dirty="0"/>
              <a:t>There are some deviations between partners, that should be resolvable.</a:t>
            </a:r>
          </a:p>
          <a:p>
            <a:endParaRPr lang="en-GB" sz="2200" b="0" dirty="0"/>
          </a:p>
          <a:p>
            <a:r>
              <a:rPr lang="en-GB" sz="2200" b="0" dirty="0"/>
              <a:t>The bigger tasks are about to start: implementation at partners and catalogue integration. Year two is going to be the busiest of the project. </a:t>
            </a:r>
          </a:p>
        </p:txBody>
      </p:sp>
      <p:graphicFrame>
        <p:nvGraphicFramePr>
          <p:cNvPr id="7" name="Chart 6">
            <a:extLst>
              <a:ext uri="{FF2B5EF4-FFF2-40B4-BE49-F238E27FC236}">
                <a16:creationId xmlns:a16="http://schemas.microsoft.com/office/drawing/2014/main" id="{F7FC9A09-EA43-E648-ABF5-C5781561D742}"/>
              </a:ext>
            </a:extLst>
          </p:cNvPr>
          <p:cNvGraphicFramePr>
            <a:graphicFrameLocks/>
          </p:cNvGraphicFramePr>
          <p:nvPr>
            <p:extLst>
              <p:ext uri="{D42A27DB-BD31-4B8C-83A1-F6EECF244321}">
                <p14:modId xmlns:p14="http://schemas.microsoft.com/office/powerpoint/2010/main" val="4003805713"/>
              </p:ext>
            </p:extLst>
          </p:nvPr>
        </p:nvGraphicFramePr>
        <p:xfrm>
          <a:off x="4918602" y="1194560"/>
          <a:ext cx="7249585" cy="462491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60137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682837-8245-C047-AE05-1ADA780E4E74}"/>
              </a:ext>
            </a:extLst>
          </p:cNvPr>
          <p:cNvSpPr>
            <a:spLocks noGrp="1"/>
          </p:cNvSpPr>
          <p:nvPr>
            <p:ph type="title"/>
          </p:nvPr>
        </p:nvSpPr>
        <p:spPr/>
        <p:txBody>
          <a:bodyPr/>
          <a:lstStyle/>
          <a:p>
            <a:r>
              <a:rPr lang="en-GB" dirty="0"/>
              <a:t>Milestones and Outlook</a:t>
            </a:r>
          </a:p>
        </p:txBody>
      </p:sp>
      <p:sp>
        <p:nvSpPr>
          <p:cNvPr id="5" name="Text Placeholder 4">
            <a:extLst>
              <a:ext uri="{FF2B5EF4-FFF2-40B4-BE49-F238E27FC236}">
                <a16:creationId xmlns:a16="http://schemas.microsoft.com/office/drawing/2014/main" id="{9967BD92-481A-304C-A34E-D6D43008AB83}"/>
              </a:ext>
            </a:extLst>
          </p:cNvPr>
          <p:cNvSpPr>
            <a:spLocks noGrp="1"/>
          </p:cNvSpPr>
          <p:nvPr>
            <p:ph type="body" idx="1"/>
          </p:nvPr>
        </p:nvSpPr>
        <p:spPr>
          <a:xfrm>
            <a:off x="462776" y="3144596"/>
            <a:ext cx="10586224" cy="3323987"/>
          </a:xfrm>
        </p:spPr>
        <p:txBody>
          <a:bodyPr/>
          <a:lstStyle/>
          <a:p>
            <a:r>
              <a:rPr lang="en-GB" b="0" dirty="0"/>
              <a:t>Three milestones to be completed before the end of the month. </a:t>
            </a:r>
            <a:br>
              <a:rPr lang="en-GB" b="0" dirty="0"/>
            </a:br>
            <a:r>
              <a:rPr lang="en-GB" b="0" dirty="0"/>
              <a:t>Workshop after the GA will be used to finalise .</a:t>
            </a:r>
          </a:p>
          <a:p>
            <a:endParaRPr lang="en-GB" b="0" dirty="0"/>
          </a:p>
          <a:p>
            <a:r>
              <a:rPr lang="en-GB" b="0" dirty="0"/>
              <a:t>Remaining duration of the project is appropriately peppered with milestones (internal and official) and deliverables to have a continuous progress indicators.</a:t>
            </a:r>
          </a:p>
          <a:p>
            <a:endParaRPr lang="en-GB" b="0" dirty="0"/>
          </a:p>
          <a:p>
            <a:r>
              <a:rPr lang="en-GB" b="0" dirty="0"/>
              <a:t>Alignment with ExPaNDS provides additional oversight and checkpoints.</a:t>
            </a:r>
          </a:p>
          <a:p>
            <a:endParaRPr lang="en-GB" dirty="0"/>
          </a:p>
          <a:p>
            <a:endParaRPr lang="en-GB" dirty="0"/>
          </a:p>
        </p:txBody>
      </p:sp>
      <p:pic>
        <p:nvPicPr>
          <p:cNvPr id="3" name="Picture 2">
            <a:extLst>
              <a:ext uri="{FF2B5EF4-FFF2-40B4-BE49-F238E27FC236}">
                <a16:creationId xmlns:a16="http://schemas.microsoft.com/office/drawing/2014/main" id="{8049251A-B40F-4C49-B779-D20B4B4E3331}"/>
              </a:ext>
            </a:extLst>
          </p:cNvPr>
          <p:cNvPicPr>
            <a:picLocks noChangeAspect="1"/>
          </p:cNvPicPr>
          <p:nvPr/>
        </p:nvPicPr>
        <p:blipFill>
          <a:blip r:embed="rId2"/>
          <a:stretch>
            <a:fillRect/>
          </a:stretch>
        </p:blipFill>
        <p:spPr>
          <a:xfrm>
            <a:off x="0" y="1295400"/>
            <a:ext cx="12192000" cy="1243436"/>
          </a:xfrm>
          <a:prstGeom prst="rect">
            <a:avLst/>
          </a:prstGeom>
        </p:spPr>
      </p:pic>
    </p:spTree>
    <p:extLst>
      <p:ext uri="{BB962C8B-B14F-4D97-AF65-F5344CB8AC3E}">
        <p14:creationId xmlns:p14="http://schemas.microsoft.com/office/powerpoint/2010/main" val="2308005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FD4D7-E608-0F4C-9F50-65899107C8F8}"/>
              </a:ext>
            </a:extLst>
          </p:cNvPr>
          <p:cNvSpPr>
            <a:spLocks noGrp="1"/>
          </p:cNvSpPr>
          <p:nvPr>
            <p:ph type="title"/>
          </p:nvPr>
        </p:nvSpPr>
        <p:spPr/>
        <p:txBody>
          <a:bodyPr/>
          <a:lstStyle/>
          <a:p>
            <a:r>
              <a:rPr lang="en-GB" dirty="0"/>
              <a:t>WP3 Data Catalogues – Basic Functions</a:t>
            </a:r>
          </a:p>
        </p:txBody>
      </p:sp>
      <p:sp>
        <p:nvSpPr>
          <p:cNvPr id="3" name="Content Placeholder 2">
            <a:extLst>
              <a:ext uri="{FF2B5EF4-FFF2-40B4-BE49-F238E27FC236}">
                <a16:creationId xmlns:a16="http://schemas.microsoft.com/office/drawing/2014/main" id="{C343A16C-46DA-4C46-8114-5C6EA66E9994}"/>
              </a:ext>
            </a:extLst>
          </p:cNvPr>
          <p:cNvSpPr>
            <a:spLocks noGrp="1"/>
          </p:cNvSpPr>
          <p:nvPr>
            <p:ph idx="1"/>
          </p:nvPr>
        </p:nvSpPr>
        <p:spPr>
          <a:xfrm>
            <a:off x="455849" y="1252272"/>
            <a:ext cx="7810330" cy="4801314"/>
          </a:xfrm>
        </p:spPr>
        <p:txBody>
          <a:bodyPr/>
          <a:lstStyle/>
          <a:p>
            <a:r>
              <a:rPr lang="en-GB" dirty="0"/>
              <a:t>Store reference to raw data and enough metadata</a:t>
            </a:r>
            <a:br>
              <a:rPr lang="en-GB" dirty="0"/>
            </a:br>
            <a:r>
              <a:rPr lang="en-GB" dirty="0"/>
              <a:t>to identify the “right” dataset to work with</a:t>
            </a:r>
          </a:p>
          <a:p>
            <a:r>
              <a:rPr lang="en-GB" dirty="0"/>
              <a:t>	Proposal Information</a:t>
            </a:r>
          </a:p>
          <a:p>
            <a:r>
              <a:rPr lang="en-GB" dirty="0"/>
              <a:t>	Sample Information</a:t>
            </a:r>
          </a:p>
          <a:p>
            <a:r>
              <a:rPr lang="en-GB" dirty="0"/>
              <a:t>	Scientific Metadata</a:t>
            </a:r>
          </a:p>
          <a:p>
            <a:r>
              <a:rPr lang="en-GB" dirty="0"/>
              <a:t>	Previews</a:t>
            </a:r>
          </a:p>
          <a:p>
            <a:r>
              <a:rPr lang="en-GB" dirty="0"/>
              <a:t>	Provenance </a:t>
            </a:r>
          </a:p>
          <a:p>
            <a:r>
              <a:rPr lang="en-GB" dirty="0"/>
              <a:t>	Relationship to other data</a:t>
            </a:r>
          </a:p>
          <a:p>
            <a:r>
              <a:rPr lang="en-GB" dirty="0"/>
              <a:t>		(derived data) </a:t>
            </a:r>
          </a:p>
          <a:p>
            <a:r>
              <a:rPr lang="en-GB" dirty="0"/>
              <a:t>	Relationship to people</a:t>
            </a:r>
          </a:p>
          <a:p>
            <a:r>
              <a:rPr lang="en-GB" dirty="0"/>
              <a:t>Facilitate Sharing and Publication</a:t>
            </a:r>
          </a:p>
          <a:p>
            <a:endParaRPr lang="en-GB" dirty="0"/>
          </a:p>
          <a:p>
            <a:endParaRPr lang="en-GB" dirty="0"/>
          </a:p>
        </p:txBody>
      </p:sp>
      <p:sp>
        <p:nvSpPr>
          <p:cNvPr id="4" name="Footer Placeholder 3">
            <a:extLst>
              <a:ext uri="{FF2B5EF4-FFF2-40B4-BE49-F238E27FC236}">
                <a16:creationId xmlns:a16="http://schemas.microsoft.com/office/drawing/2014/main" id="{2EBD21AB-2AE4-2443-9B58-BF7C2A22F49A}"/>
              </a:ext>
            </a:extLst>
          </p:cNvPr>
          <p:cNvSpPr>
            <a:spLocks noGrp="1"/>
          </p:cNvSpPr>
          <p:nvPr>
            <p:ph type="ftr" sz="quarter" idx="3"/>
          </p:nvPr>
        </p:nvSpPr>
        <p:spPr/>
        <p:txBody>
          <a:bodyPr/>
          <a:lstStyle/>
          <a:p>
            <a:pPr fontAlgn="base">
              <a:spcBef>
                <a:spcPct val="0"/>
              </a:spcBef>
              <a:spcAft>
                <a:spcPct val="0"/>
              </a:spcAft>
              <a:defRPr/>
            </a:pPr>
            <a:r>
              <a:rPr lang="fr-FR" sz="840" dirty="0"/>
              <a:t> </a:t>
            </a:r>
          </a:p>
          <a:p>
            <a:pPr fontAlgn="base">
              <a:spcBef>
                <a:spcPct val="0"/>
              </a:spcBef>
              <a:spcAft>
                <a:spcPct val="0"/>
              </a:spcAft>
              <a:defRPr/>
            </a:pPr>
            <a:endParaRPr lang="fr-FR" sz="840" dirty="0"/>
          </a:p>
        </p:txBody>
      </p:sp>
      <p:pic>
        <p:nvPicPr>
          <p:cNvPr id="5" name="Image" descr="Image">
            <a:extLst>
              <a:ext uri="{FF2B5EF4-FFF2-40B4-BE49-F238E27FC236}">
                <a16:creationId xmlns:a16="http://schemas.microsoft.com/office/drawing/2014/main" id="{CD614687-630A-9F46-8011-21059773B093}"/>
              </a:ext>
            </a:extLst>
          </p:cNvPr>
          <p:cNvPicPr>
            <a:picLocks noChangeAspect="1"/>
          </p:cNvPicPr>
          <p:nvPr/>
        </p:nvPicPr>
        <p:blipFill>
          <a:blip r:embed="rId2">
            <a:extLst/>
          </a:blip>
          <a:stretch>
            <a:fillRect/>
          </a:stretch>
        </p:blipFill>
        <p:spPr>
          <a:xfrm>
            <a:off x="6664151" y="4897634"/>
            <a:ext cx="2148840" cy="765810"/>
          </a:xfrm>
          <a:prstGeom prst="rect">
            <a:avLst/>
          </a:prstGeom>
          <a:ln w="12700">
            <a:miter lim="400000"/>
          </a:ln>
        </p:spPr>
      </p:pic>
      <p:pic>
        <p:nvPicPr>
          <p:cNvPr id="6" name="Image" descr="Image">
            <a:extLst>
              <a:ext uri="{FF2B5EF4-FFF2-40B4-BE49-F238E27FC236}">
                <a16:creationId xmlns:a16="http://schemas.microsoft.com/office/drawing/2014/main" id="{77CB3B81-83FE-FD49-9612-CDD6172F9923}"/>
              </a:ext>
            </a:extLst>
          </p:cNvPr>
          <p:cNvPicPr>
            <a:picLocks noChangeAspect="1"/>
          </p:cNvPicPr>
          <p:nvPr/>
        </p:nvPicPr>
        <p:blipFill>
          <a:blip r:embed="rId3">
            <a:extLst/>
          </a:blip>
          <a:stretch>
            <a:fillRect/>
          </a:stretch>
        </p:blipFill>
        <p:spPr>
          <a:xfrm>
            <a:off x="6182410" y="5490089"/>
            <a:ext cx="1285876" cy="1285876"/>
          </a:xfrm>
          <a:prstGeom prst="rect">
            <a:avLst/>
          </a:prstGeom>
          <a:ln w="12700">
            <a:miter lim="400000"/>
          </a:ln>
        </p:spPr>
      </p:pic>
      <p:pic>
        <p:nvPicPr>
          <p:cNvPr id="7" name="Content Placeholder 6">
            <a:extLst>
              <a:ext uri="{FF2B5EF4-FFF2-40B4-BE49-F238E27FC236}">
                <a16:creationId xmlns:a16="http://schemas.microsoft.com/office/drawing/2014/main" id="{F71C9092-7A22-6344-B288-FE8B20AAC68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05400" y="2119934"/>
            <a:ext cx="4254403" cy="2431789"/>
          </a:xfrm>
          <a:prstGeom prst="rect">
            <a:avLst/>
          </a:prstGeom>
          <a:ln w="12700">
            <a:miter lim="400000"/>
          </a:ln>
          <a:extLst>
            <a:ext uri="{C572A759-6A51-4108-AA02-DFA0A04FC94B}">
              <ma14:wrappingTextBoxFlag xmlns="" xmlns:ma14="http://schemas.microsoft.com/office/mac/drawingml/2011/main" val="1"/>
            </a:ext>
          </a:extLst>
        </p:spPr>
      </p:pic>
      <p:pic>
        <p:nvPicPr>
          <p:cNvPr id="8" name="Picture 7">
            <a:extLst>
              <a:ext uri="{FF2B5EF4-FFF2-40B4-BE49-F238E27FC236}">
                <a16:creationId xmlns:a16="http://schemas.microsoft.com/office/drawing/2014/main" id="{A5F40C90-2411-F844-A530-41609138EC6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99659" y="903021"/>
            <a:ext cx="3208825" cy="1877180"/>
          </a:xfrm>
          <a:prstGeom prst="rect">
            <a:avLst/>
          </a:prstGeom>
        </p:spPr>
      </p:pic>
      <p:pic>
        <p:nvPicPr>
          <p:cNvPr id="9" name="Image" descr="Image">
            <a:extLst>
              <a:ext uri="{FF2B5EF4-FFF2-40B4-BE49-F238E27FC236}">
                <a16:creationId xmlns:a16="http://schemas.microsoft.com/office/drawing/2014/main" id="{16099F13-2A87-644F-8E48-AE00CE7DFE2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947517" y="3260692"/>
            <a:ext cx="2583266" cy="2583266"/>
          </a:xfrm>
          <a:prstGeom prst="rect">
            <a:avLst/>
          </a:prstGeom>
          <a:ln w="12700">
            <a:miter lim="400000"/>
          </a:ln>
        </p:spPr>
      </p:pic>
    </p:spTree>
    <p:extLst>
      <p:ext uri="{BB962C8B-B14F-4D97-AF65-F5344CB8AC3E}">
        <p14:creationId xmlns:p14="http://schemas.microsoft.com/office/powerpoint/2010/main" val="2268754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682837-8245-C047-AE05-1ADA780E4E74}"/>
              </a:ext>
            </a:extLst>
          </p:cNvPr>
          <p:cNvSpPr>
            <a:spLocks noGrp="1"/>
          </p:cNvSpPr>
          <p:nvPr>
            <p:ph type="title"/>
          </p:nvPr>
        </p:nvSpPr>
        <p:spPr/>
        <p:txBody>
          <a:bodyPr/>
          <a:lstStyle/>
          <a:p>
            <a:r>
              <a:rPr lang="en-GB" dirty="0"/>
              <a:t>Conclusion</a:t>
            </a:r>
          </a:p>
        </p:txBody>
      </p:sp>
      <p:sp>
        <p:nvSpPr>
          <p:cNvPr id="5" name="Text Placeholder 4">
            <a:extLst>
              <a:ext uri="{FF2B5EF4-FFF2-40B4-BE49-F238E27FC236}">
                <a16:creationId xmlns:a16="http://schemas.microsoft.com/office/drawing/2014/main" id="{9967BD92-481A-304C-A34E-D6D43008AB83}"/>
              </a:ext>
            </a:extLst>
          </p:cNvPr>
          <p:cNvSpPr>
            <a:spLocks noGrp="1"/>
          </p:cNvSpPr>
          <p:nvPr>
            <p:ph type="body" idx="1"/>
          </p:nvPr>
        </p:nvSpPr>
        <p:spPr>
          <a:xfrm>
            <a:off x="462776" y="1194561"/>
            <a:ext cx="10130713" cy="4591000"/>
          </a:xfrm>
        </p:spPr>
        <p:txBody>
          <a:bodyPr/>
          <a:lstStyle/>
          <a:p>
            <a:pPr marL="342900" indent="-342900">
              <a:spcAft>
                <a:spcPts val="1000"/>
              </a:spcAft>
              <a:buFont typeface="Arial" panose="020B0604020202020204" pitchFamily="34" charset="0"/>
              <a:buChar char="•"/>
            </a:pPr>
            <a:r>
              <a:rPr lang="en-GB" b="0" dirty="0"/>
              <a:t>Goals and target solutions have been identified, roadmap established.</a:t>
            </a:r>
          </a:p>
          <a:p>
            <a:pPr marL="342900" indent="-342900">
              <a:spcAft>
                <a:spcPts val="1000"/>
              </a:spcAft>
              <a:buFont typeface="Arial" panose="020B0604020202020204" pitchFamily="34" charset="0"/>
              <a:buChar char="•"/>
            </a:pPr>
            <a:r>
              <a:rPr lang="en-GB" b="0" dirty="0"/>
              <a:t>Good ramp up phase of the project nearing a successful completion:</a:t>
            </a:r>
          </a:p>
          <a:p>
            <a:pPr marL="800100" lvl="1" indent="-342900">
              <a:spcAft>
                <a:spcPts val="1000"/>
              </a:spcAft>
              <a:buFont typeface="Arial" panose="020B0604020202020204" pitchFamily="34" charset="0"/>
              <a:buChar char="•"/>
            </a:pPr>
            <a:r>
              <a:rPr lang="en-GB" sz="2400" dirty="0">
                <a:solidFill>
                  <a:srgbClr val="4C4D4F"/>
                </a:solidFill>
                <a:latin typeface="Muli" pitchFamily="2" charset="77"/>
                <a:cs typeface="Arial"/>
              </a:rPr>
              <a:t>Harvesting solution to immediate data exposure close can be evaluated. Progress on custom metadata schemas is being made. </a:t>
            </a:r>
            <a:br>
              <a:rPr lang="en-GB" sz="2400" dirty="0">
                <a:solidFill>
                  <a:srgbClr val="4C4D4F"/>
                </a:solidFill>
                <a:latin typeface="Muli" pitchFamily="2" charset="77"/>
                <a:cs typeface="Arial"/>
              </a:rPr>
            </a:br>
            <a:r>
              <a:rPr lang="en-GB" sz="2400" dirty="0">
                <a:solidFill>
                  <a:srgbClr val="4C4D4F"/>
                </a:solidFill>
                <a:latin typeface="Muli" pitchFamily="2" charset="77"/>
                <a:cs typeface="Arial"/>
              </a:rPr>
              <a:t>Contacts with EOSC providers established.</a:t>
            </a:r>
          </a:p>
          <a:p>
            <a:pPr marL="800100" lvl="1" indent="-342900">
              <a:spcAft>
                <a:spcPts val="1000"/>
              </a:spcAft>
              <a:buFont typeface="Arial" panose="020B0604020202020204" pitchFamily="34" charset="0"/>
              <a:buChar char="•"/>
            </a:pPr>
            <a:r>
              <a:rPr lang="en-GB" sz="2400" dirty="0">
                <a:solidFill>
                  <a:srgbClr val="4C4D4F"/>
                </a:solidFill>
                <a:latin typeface="Muli" pitchFamily="2" charset="77"/>
                <a:cs typeface="Arial"/>
              </a:rPr>
              <a:t>Design of custom search API is going well and runs on schedule.</a:t>
            </a:r>
          </a:p>
          <a:p>
            <a:pPr marL="800100" lvl="1" indent="-342900">
              <a:spcAft>
                <a:spcPts val="1000"/>
              </a:spcAft>
              <a:buFont typeface="Arial" panose="020B0604020202020204" pitchFamily="34" charset="0"/>
              <a:buChar char="•"/>
            </a:pPr>
            <a:r>
              <a:rPr lang="en-GB" sz="2400" dirty="0">
                <a:solidFill>
                  <a:srgbClr val="4C4D4F"/>
                </a:solidFill>
                <a:latin typeface="Muli" pitchFamily="2" charset="77"/>
                <a:cs typeface="Arial"/>
              </a:rPr>
              <a:t>NeXus dissemination activities have been useful for partners and the WP. </a:t>
            </a:r>
          </a:p>
          <a:p>
            <a:pPr marL="342900" indent="-342900">
              <a:spcAft>
                <a:spcPts val="1000"/>
              </a:spcAft>
              <a:buFont typeface="Arial" panose="020B0604020202020204" pitchFamily="34" charset="0"/>
              <a:buChar char="•"/>
            </a:pPr>
            <a:r>
              <a:rPr lang="en-GB" b="0" dirty="0"/>
              <a:t>Next operational year will be busiest in WP3.</a:t>
            </a:r>
          </a:p>
          <a:p>
            <a:pPr marL="342900" indent="-342900">
              <a:spcAft>
                <a:spcPts val="1000"/>
              </a:spcAft>
              <a:buFont typeface="Arial" panose="020B0604020202020204" pitchFamily="34" charset="0"/>
              <a:buChar char="•"/>
            </a:pPr>
            <a:r>
              <a:rPr lang="en-GB" b="0" dirty="0"/>
              <a:t>Partners need to decide on their data catalogue implementations.</a:t>
            </a:r>
          </a:p>
          <a:p>
            <a:pPr marL="342900" indent="-342900">
              <a:spcAft>
                <a:spcPts val="1000"/>
              </a:spcAft>
              <a:buFont typeface="Arial" panose="020B0604020202020204" pitchFamily="34" charset="0"/>
              <a:buChar char="•"/>
            </a:pPr>
            <a:r>
              <a:rPr lang="en-GB" b="0" dirty="0"/>
              <a:t>ExPaNDS may provide additional input with hopefully manageable distraction.</a:t>
            </a:r>
          </a:p>
        </p:txBody>
      </p:sp>
    </p:spTree>
    <p:extLst>
      <p:ext uri="{BB962C8B-B14F-4D97-AF65-F5344CB8AC3E}">
        <p14:creationId xmlns:p14="http://schemas.microsoft.com/office/powerpoint/2010/main" val="863533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776" y="76200"/>
            <a:ext cx="7310043" cy="446276"/>
          </a:xfrm>
        </p:spPr>
        <p:txBody>
          <a:bodyPr/>
          <a:lstStyle/>
          <a:p>
            <a:r>
              <a:rPr lang="en-US" dirty="0"/>
              <a:t> </a:t>
            </a:r>
          </a:p>
        </p:txBody>
      </p:sp>
      <p:pic>
        <p:nvPicPr>
          <p:cNvPr id="3" name="Picture 2" descr="https://lh5.googleusercontent.com/ZmJgH0SoqxQJ0LA-v3Rb7WqRt9KO5MW6Z34Oe3WUvt_3nWcLDwQpmnBxjSTv3sQreW90kJou3O_z01RBBIdgyCNf-_rXDm7Ive_nnmIearfz_GCdO9h5BUk63mDr-JE4FVu0qz41"/>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4349347" y="3328978"/>
            <a:ext cx="3129140" cy="11374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45959" y="4379117"/>
            <a:ext cx="3003130" cy="295466"/>
          </a:xfrm>
          <a:prstGeom prst="rect">
            <a:avLst/>
          </a:prstGeom>
          <a:noFill/>
        </p:spPr>
        <p:txBody>
          <a:bodyPr wrap="none" rtlCol="0">
            <a:spAutoFit/>
          </a:bodyPr>
          <a:lstStyle/>
          <a:p>
            <a:r>
              <a:rPr lang="en-GB" sz="1320" b="1" dirty="0">
                <a:solidFill>
                  <a:srgbClr val="FF0000"/>
                </a:solidFill>
              </a:rPr>
              <a:t>P</a:t>
            </a:r>
            <a:r>
              <a:rPr lang="en-GB" sz="1320" dirty="0"/>
              <a:t>hoton </a:t>
            </a:r>
            <a:r>
              <a:rPr lang="en-GB" sz="1320" b="1" dirty="0">
                <a:solidFill>
                  <a:srgbClr val="FF0000"/>
                </a:solidFill>
              </a:rPr>
              <a:t>a</a:t>
            </a:r>
            <a:r>
              <a:rPr lang="en-GB" sz="1320" dirty="0"/>
              <a:t>nd </a:t>
            </a:r>
            <a:r>
              <a:rPr lang="en-GB" sz="1320" b="1" dirty="0">
                <a:solidFill>
                  <a:srgbClr val="FF0000"/>
                </a:solidFill>
              </a:rPr>
              <a:t>N</a:t>
            </a:r>
            <a:r>
              <a:rPr lang="en-GB" sz="1320" dirty="0"/>
              <a:t>eutron </a:t>
            </a:r>
            <a:r>
              <a:rPr lang="en-GB" sz="1320" b="1" dirty="0">
                <a:solidFill>
                  <a:srgbClr val="FF0000"/>
                </a:solidFill>
              </a:rPr>
              <a:t>O</a:t>
            </a:r>
            <a:r>
              <a:rPr lang="en-GB" sz="1320" dirty="0"/>
              <a:t>pen </a:t>
            </a:r>
            <a:r>
              <a:rPr lang="en-GB" sz="1320" b="1" dirty="0">
                <a:solidFill>
                  <a:srgbClr val="FF0000"/>
                </a:solidFill>
              </a:rPr>
              <a:t>S</a:t>
            </a:r>
            <a:r>
              <a:rPr lang="en-GB" sz="1320" dirty="0"/>
              <a:t>cience </a:t>
            </a:r>
            <a:r>
              <a:rPr lang="en-GB" sz="1320" b="1" dirty="0">
                <a:solidFill>
                  <a:srgbClr val="FF0000"/>
                </a:solidFill>
              </a:rPr>
              <a:t>C</a:t>
            </a:r>
            <a:r>
              <a:rPr lang="en-GB" sz="1320" dirty="0"/>
              <a:t>loud</a:t>
            </a:r>
          </a:p>
        </p:txBody>
      </p:sp>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06309" y="2252977"/>
            <a:ext cx="992772" cy="92451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603115" y="2252977"/>
            <a:ext cx="908780" cy="904553"/>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336774" y="4820146"/>
            <a:ext cx="1245098" cy="823132"/>
          </a:xfrm>
          <a:prstGeom prst="rect">
            <a:avLst/>
          </a:prstGeom>
        </p:spPr>
      </p:pic>
      <p:pic>
        <p:nvPicPr>
          <p:cNvPr id="10" name="Picture 9"/>
          <p:cNvPicPr>
            <a:picLocks noChangeAspect="1"/>
          </p:cNvPicPr>
          <p:nvPr/>
        </p:nvPicPr>
        <p:blipFill>
          <a:blip r:embed="rId7"/>
          <a:stretch>
            <a:fillRect/>
          </a:stretch>
        </p:blipFill>
        <p:spPr>
          <a:xfrm>
            <a:off x="7586418" y="3504953"/>
            <a:ext cx="1303020" cy="73152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223222" y="3385919"/>
            <a:ext cx="1018193" cy="795911"/>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013660" y="711833"/>
            <a:ext cx="2300737" cy="1293014"/>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686211" y="4690777"/>
            <a:ext cx="2305675" cy="1296302"/>
          </a:xfrm>
          <a:prstGeom prst="rect">
            <a:avLst/>
          </a:prstGeom>
        </p:spPr>
      </p:pic>
      <p:pic>
        <p:nvPicPr>
          <p:cNvPr id="15" name="Picture 14"/>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031722" y="4693615"/>
            <a:ext cx="2211940" cy="1361194"/>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21425" y="2930891"/>
            <a:ext cx="1853827" cy="1323064"/>
          </a:xfrm>
          <a:prstGeom prst="rect">
            <a:avLst/>
          </a:prstGeom>
        </p:spPr>
      </p:pic>
      <p:pic>
        <p:nvPicPr>
          <p:cNvPr id="17" name="Picture 16"/>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246805" y="2914726"/>
            <a:ext cx="2033093" cy="1355395"/>
          </a:xfrm>
          <a:prstGeom prst="rect">
            <a:avLst/>
          </a:prstGeom>
        </p:spPr>
      </p:pic>
      <p:pic>
        <p:nvPicPr>
          <p:cNvPr id="18" name="Picture 17"/>
          <p:cNvPicPr>
            <a:picLocks noChangeAspect="1"/>
          </p:cNvPicPr>
          <p:nvPr/>
        </p:nvPicPr>
        <p:blipFill rotWithShape="1">
          <a:blip r:embed="rId14" cstate="print">
            <a:extLst>
              <a:ext uri="{28A0092B-C50C-407E-A947-70E740481C1C}">
                <a14:useLocalDpi xmlns:a14="http://schemas.microsoft.com/office/drawing/2010/main"/>
              </a:ext>
            </a:extLst>
          </a:blip>
          <a:srcRect l="8028" t="42440" r="29888" b="10940"/>
          <a:stretch/>
        </p:blipFill>
        <p:spPr>
          <a:xfrm>
            <a:off x="4717763" y="722489"/>
            <a:ext cx="2460742" cy="1282358"/>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581872" y="704398"/>
            <a:ext cx="1947924" cy="1300448"/>
          </a:xfrm>
          <a:prstGeom prst="rect">
            <a:avLst/>
          </a:prstGeom>
        </p:spPr>
      </p:pic>
      <p:pic>
        <p:nvPicPr>
          <p:cNvPr id="20" name="Picture 19"/>
          <p:cNvPicPr>
            <a:picLocks noChangeAspect="1"/>
          </p:cNvPicPr>
          <p:nvPr/>
        </p:nvPicPr>
        <p:blipFill>
          <a:blip r:embed="rId16"/>
          <a:stretch>
            <a:fillRect/>
          </a:stretch>
        </p:blipFill>
        <p:spPr>
          <a:xfrm>
            <a:off x="4827497" y="5743188"/>
            <a:ext cx="2230007" cy="814810"/>
          </a:xfrm>
          <a:prstGeom prst="rect">
            <a:avLst/>
          </a:prstGeom>
        </p:spPr>
      </p:pic>
      <p:pic>
        <p:nvPicPr>
          <p:cNvPr id="21" name="Picture 2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329967" y="3177495"/>
            <a:ext cx="3148519" cy="1621536"/>
          </a:xfrm>
          <a:prstGeom prst="rect">
            <a:avLst/>
          </a:prstGeom>
        </p:spPr>
      </p:pic>
      <p:pic>
        <p:nvPicPr>
          <p:cNvPr id="33" name="Picture 3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620439" y="2252976"/>
            <a:ext cx="893868" cy="893868"/>
          </a:xfrm>
          <a:prstGeom prst="rect">
            <a:avLst/>
          </a:prstGeom>
        </p:spPr>
      </p:pic>
      <p:pic>
        <p:nvPicPr>
          <p:cNvPr id="8" name="Picture 7"/>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4441736" y="4674066"/>
            <a:ext cx="1792900" cy="964734"/>
          </a:xfrm>
          <a:prstGeom prst="rect">
            <a:avLst/>
          </a:prstGeom>
        </p:spPr>
      </p:pic>
      <p:pic>
        <p:nvPicPr>
          <p:cNvPr id="5" name="Picture 4"/>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5517336" y="2057400"/>
            <a:ext cx="950506" cy="1175854"/>
          </a:xfrm>
          <a:prstGeom prst="rect">
            <a:avLst/>
          </a:prstGeom>
        </p:spPr>
      </p:pic>
    </p:spTree>
    <p:extLst>
      <p:ext uri="{BB962C8B-B14F-4D97-AF65-F5344CB8AC3E}">
        <p14:creationId xmlns:p14="http://schemas.microsoft.com/office/powerpoint/2010/main" val="1657050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00ADB23-EED0-C14F-AE23-483CFD35393E}"/>
              </a:ext>
            </a:extLst>
          </p:cNvPr>
          <p:cNvGraphicFramePr>
            <a:graphicFrameLocks noGrp="1"/>
          </p:cNvGraphicFramePr>
          <p:nvPr>
            <p:extLst>
              <p:ext uri="{D42A27DB-BD31-4B8C-83A1-F6EECF244321}">
                <p14:modId xmlns:p14="http://schemas.microsoft.com/office/powerpoint/2010/main" val="1861796685"/>
              </p:ext>
            </p:extLst>
          </p:nvPr>
        </p:nvGraphicFramePr>
        <p:xfrm>
          <a:off x="114300" y="228599"/>
          <a:ext cx="11963400" cy="5791674"/>
        </p:xfrm>
        <a:graphic>
          <a:graphicData uri="http://schemas.openxmlformats.org/drawingml/2006/table">
            <a:tbl>
              <a:tblPr firstRow="1">
                <a:tableStyleId>{72833802-FEF1-4C79-8D5D-14CF1EAF98D9}</a:tableStyleId>
              </a:tblPr>
              <a:tblGrid>
                <a:gridCol w="1866900">
                  <a:extLst>
                    <a:ext uri="{9D8B030D-6E8A-4147-A177-3AD203B41FA5}">
                      <a16:colId xmlns:a16="http://schemas.microsoft.com/office/drawing/2014/main" val="1895943065"/>
                    </a:ext>
                  </a:extLst>
                </a:gridCol>
                <a:gridCol w="2209800">
                  <a:extLst>
                    <a:ext uri="{9D8B030D-6E8A-4147-A177-3AD203B41FA5}">
                      <a16:colId xmlns:a16="http://schemas.microsoft.com/office/drawing/2014/main" val="1088045458"/>
                    </a:ext>
                  </a:extLst>
                </a:gridCol>
                <a:gridCol w="1828800">
                  <a:extLst>
                    <a:ext uri="{9D8B030D-6E8A-4147-A177-3AD203B41FA5}">
                      <a16:colId xmlns:a16="http://schemas.microsoft.com/office/drawing/2014/main" val="509391530"/>
                    </a:ext>
                  </a:extLst>
                </a:gridCol>
                <a:gridCol w="609600">
                  <a:extLst>
                    <a:ext uri="{9D8B030D-6E8A-4147-A177-3AD203B41FA5}">
                      <a16:colId xmlns:a16="http://schemas.microsoft.com/office/drawing/2014/main" val="2719112892"/>
                    </a:ext>
                  </a:extLst>
                </a:gridCol>
                <a:gridCol w="1828800">
                  <a:extLst>
                    <a:ext uri="{9D8B030D-6E8A-4147-A177-3AD203B41FA5}">
                      <a16:colId xmlns:a16="http://schemas.microsoft.com/office/drawing/2014/main" val="81688154"/>
                    </a:ext>
                  </a:extLst>
                </a:gridCol>
                <a:gridCol w="1447800">
                  <a:extLst>
                    <a:ext uri="{9D8B030D-6E8A-4147-A177-3AD203B41FA5}">
                      <a16:colId xmlns:a16="http://schemas.microsoft.com/office/drawing/2014/main" val="2885107047"/>
                    </a:ext>
                  </a:extLst>
                </a:gridCol>
                <a:gridCol w="2171700">
                  <a:extLst>
                    <a:ext uri="{9D8B030D-6E8A-4147-A177-3AD203B41FA5}">
                      <a16:colId xmlns:a16="http://schemas.microsoft.com/office/drawing/2014/main" val="3356792243"/>
                    </a:ext>
                  </a:extLst>
                </a:gridCol>
              </a:tblGrid>
              <a:tr h="213138">
                <a:tc>
                  <a:txBody>
                    <a:bodyPr/>
                    <a:lstStyle/>
                    <a:p>
                      <a:pPr algn="ctr"/>
                      <a:r>
                        <a:rPr lang="en-GB" sz="1400" b="1" dirty="0">
                          <a:effectLst/>
                        </a:rPr>
                        <a:t>Partner</a:t>
                      </a:r>
                    </a:p>
                  </a:txBody>
                  <a:tcPr marL="2810" marR="2810" marT="1297" marB="1297" anchor="ctr"/>
                </a:tc>
                <a:tc>
                  <a:txBody>
                    <a:bodyPr/>
                    <a:lstStyle/>
                    <a:p>
                      <a:pPr algn="ctr"/>
                      <a:r>
                        <a:rPr lang="en-GB" sz="1400" b="1" dirty="0">
                          <a:effectLst/>
                        </a:rPr>
                        <a:t>CERIC</a:t>
                      </a:r>
                    </a:p>
                  </a:txBody>
                  <a:tcPr marL="2810" marR="2810" marT="1297" marB="1297" anchor="ctr"/>
                </a:tc>
                <a:tc>
                  <a:txBody>
                    <a:bodyPr/>
                    <a:lstStyle/>
                    <a:p>
                      <a:pPr algn="ctr"/>
                      <a:r>
                        <a:rPr lang="en-GB" sz="1400" b="1">
                          <a:effectLst/>
                        </a:rPr>
                        <a:t>ESS</a:t>
                      </a:r>
                    </a:p>
                  </a:txBody>
                  <a:tcPr marL="2810" marR="2810" marT="1297" marB="1297" anchor="ctr"/>
                </a:tc>
                <a:tc>
                  <a:txBody>
                    <a:bodyPr/>
                    <a:lstStyle/>
                    <a:p>
                      <a:pPr algn="ctr"/>
                      <a:r>
                        <a:rPr lang="en-GB" sz="1400" b="1" dirty="0">
                          <a:effectLst/>
                        </a:rPr>
                        <a:t>ELI</a:t>
                      </a:r>
                    </a:p>
                  </a:txBody>
                  <a:tcPr marL="2810" marR="2810" marT="1297" marB="1297" anchor="ctr"/>
                </a:tc>
                <a:tc>
                  <a:txBody>
                    <a:bodyPr/>
                    <a:lstStyle/>
                    <a:p>
                      <a:pPr algn="ctr"/>
                      <a:r>
                        <a:rPr lang="en-GB" sz="1400" b="1">
                          <a:effectLst/>
                        </a:rPr>
                        <a:t>ESRF</a:t>
                      </a:r>
                    </a:p>
                  </a:txBody>
                  <a:tcPr marL="2810" marR="2810" marT="1297" marB="1297" anchor="ctr"/>
                </a:tc>
                <a:tc>
                  <a:txBody>
                    <a:bodyPr/>
                    <a:lstStyle/>
                    <a:p>
                      <a:pPr algn="ctr"/>
                      <a:r>
                        <a:rPr lang="en-GB" sz="1400" b="1">
                          <a:effectLst/>
                        </a:rPr>
                        <a:t>ILL</a:t>
                      </a:r>
                    </a:p>
                  </a:txBody>
                  <a:tcPr marL="2810" marR="2810" marT="1297" marB="1297" anchor="ctr"/>
                </a:tc>
                <a:tc>
                  <a:txBody>
                    <a:bodyPr/>
                    <a:lstStyle/>
                    <a:p>
                      <a:pPr algn="ctr"/>
                      <a:r>
                        <a:rPr lang="en-GB" sz="1400" b="1">
                          <a:effectLst/>
                        </a:rPr>
                        <a:t>XFEL</a:t>
                      </a:r>
                    </a:p>
                  </a:txBody>
                  <a:tcPr marL="2810" marR="2810" marT="1297" marB="1297" anchor="ctr"/>
                </a:tc>
                <a:extLst>
                  <a:ext uri="{0D108BD9-81ED-4DB2-BD59-A6C34878D82A}">
                    <a16:rowId xmlns:a16="http://schemas.microsoft.com/office/drawing/2014/main" val="1003177486"/>
                  </a:ext>
                </a:extLst>
              </a:tr>
              <a:tr h="634292">
                <a:tc>
                  <a:txBody>
                    <a:bodyPr/>
                    <a:lstStyle/>
                    <a:p>
                      <a:pPr algn="ctr"/>
                      <a:r>
                        <a:rPr lang="en-GB" sz="1400" b="1">
                          <a:effectLst/>
                        </a:rPr>
                        <a:t>Catalogue</a:t>
                      </a:r>
                    </a:p>
                  </a:txBody>
                  <a:tcPr marL="2810" marR="2810" marT="1297" marB="1297" anchor="ctr"/>
                </a:tc>
                <a:tc>
                  <a:txBody>
                    <a:bodyPr/>
                    <a:lstStyle/>
                    <a:p>
                      <a:pPr algn="ctr"/>
                      <a:r>
                        <a:rPr lang="en-GB" sz="1400" b="1" dirty="0">
                          <a:effectLst/>
                        </a:rPr>
                        <a:t>VUO </a:t>
                      </a:r>
                      <a:br>
                        <a:rPr lang="en-GB" sz="1400" b="1" dirty="0">
                          <a:effectLst/>
                        </a:rPr>
                      </a:br>
                      <a:r>
                        <a:rPr lang="en-GB" sz="1400" b="1" i="1" dirty="0">
                          <a:effectLst/>
                        </a:rPr>
                        <a:t>online storage </a:t>
                      </a:r>
                      <a:br>
                        <a:rPr lang="en-GB" sz="1400" b="1" i="1" dirty="0">
                          <a:effectLst/>
                        </a:rPr>
                      </a:br>
                      <a:r>
                        <a:rPr lang="en-GB" sz="1400" b="1" i="1" dirty="0">
                          <a:effectLst/>
                        </a:rPr>
                        <a:t>NOT a catalogue</a:t>
                      </a:r>
                    </a:p>
                  </a:txBody>
                  <a:tcPr marL="2810" marR="2810" marT="1297" marB="1297" anchor="ctr"/>
                </a:tc>
                <a:tc>
                  <a:txBody>
                    <a:bodyPr/>
                    <a:lstStyle/>
                    <a:p>
                      <a:pPr algn="ctr"/>
                      <a:r>
                        <a:rPr lang="en-GB" sz="1400" b="1">
                          <a:effectLst/>
                        </a:rPr>
                        <a:t>SciCat</a:t>
                      </a:r>
                    </a:p>
                  </a:txBody>
                  <a:tcPr marL="2810" marR="2810" marT="1297" marB="1297" anchor="ctr"/>
                </a:tc>
                <a:tc>
                  <a:txBody>
                    <a:bodyPr/>
                    <a:lstStyle/>
                    <a:p>
                      <a:pPr algn="ctr"/>
                      <a:r>
                        <a:rPr lang="en-GB" sz="1400" b="1" dirty="0">
                          <a:effectLst/>
                        </a:rPr>
                        <a:t>TBD</a:t>
                      </a:r>
                    </a:p>
                  </a:txBody>
                  <a:tcPr marL="2810" marR="2810" marT="1297" marB="1297" anchor="ctr"/>
                </a:tc>
                <a:tc>
                  <a:txBody>
                    <a:bodyPr/>
                    <a:lstStyle/>
                    <a:p>
                      <a:pPr algn="ctr"/>
                      <a:r>
                        <a:rPr lang="en-GB" sz="1400" b="1">
                          <a:effectLst/>
                        </a:rPr>
                        <a:t>ICAT</a:t>
                      </a:r>
                    </a:p>
                  </a:txBody>
                  <a:tcPr marL="2810" marR="2810" marT="1297" marB="1297" anchor="ctr"/>
                </a:tc>
                <a:tc>
                  <a:txBody>
                    <a:bodyPr/>
                    <a:lstStyle/>
                    <a:p>
                      <a:pPr algn="ctr"/>
                      <a:r>
                        <a:rPr lang="en-GB" sz="1400" b="1">
                          <a:effectLst/>
                        </a:rPr>
                        <a:t>ILL Own</a:t>
                      </a:r>
                    </a:p>
                  </a:txBody>
                  <a:tcPr marL="2810" marR="2810" marT="1297" marB="1297" anchor="ctr"/>
                </a:tc>
                <a:tc>
                  <a:txBody>
                    <a:bodyPr/>
                    <a:lstStyle/>
                    <a:p>
                      <a:pPr algn="ctr"/>
                      <a:r>
                        <a:rPr lang="en-GB" sz="1400" b="1" dirty="0" err="1">
                          <a:effectLst/>
                        </a:rPr>
                        <a:t>myMdC</a:t>
                      </a:r>
                      <a:endParaRPr lang="en-GB" sz="1400" b="1" dirty="0">
                        <a:effectLst/>
                      </a:endParaRPr>
                    </a:p>
                  </a:txBody>
                  <a:tcPr marL="2810" marR="2810" marT="1297" marB="1297" anchor="ctr"/>
                </a:tc>
                <a:extLst>
                  <a:ext uri="{0D108BD9-81ED-4DB2-BD59-A6C34878D82A}">
                    <a16:rowId xmlns:a16="http://schemas.microsoft.com/office/drawing/2014/main" val="3982430268"/>
                  </a:ext>
                </a:extLst>
              </a:tr>
              <a:tr h="423715">
                <a:tc>
                  <a:txBody>
                    <a:bodyPr/>
                    <a:lstStyle/>
                    <a:p>
                      <a:pPr algn="ctr"/>
                      <a:r>
                        <a:rPr lang="en-GB" sz="1400" b="1">
                          <a:effectLst/>
                        </a:rPr>
                        <a:t>URL</a:t>
                      </a:r>
                    </a:p>
                  </a:txBody>
                  <a:tcPr marL="2810" marR="2810" marT="1297" marB="1297" anchor="ctr"/>
                </a:tc>
                <a:tc>
                  <a:txBody>
                    <a:bodyPr/>
                    <a:lstStyle/>
                    <a:p>
                      <a:pPr algn="ctr"/>
                      <a:r>
                        <a:rPr lang="en-GB" sz="1400" b="1" u="none" strike="noStrike" dirty="0">
                          <a:effectLst/>
                          <a:hlinkClick r:id="rId2"/>
                        </a:rPr>
                        <a:t>https://vuo.elettra.trieste.it</a:t>
                      </a:r>
                      <a:endParaRPr lang="en-GB" sz="1400" b="1" dirty="0">
                        <a:effectLst/>
                      </a:endParaRPr>
                    </a:p>
                  </a:txBody>
                  <a:tcPr marL="2810" marR="2810" marT="1297" marB="1297" anchor="ctr"/>
                </a:tc>
                <a:tc>
                  <a:txBody>
                    <a:bodyPr/>
                    <a:lstStyle/>
                    <a:p>
                      <a:pPr algn="ctr"/>
                      <a:r>
                        <a:rPr lang="en-GB" sz="1400" b="1" u="none" strike="noStrike">
                          <a:effectLst/>
                          <a:hlinkClick r:id="rId3"/>
                        </a:rPr>
                        <a:t>https://scicat.esss.se</a:t>
                      </a:r>
                      <a:endParaRPr lang="en-GB" sz="1400" b="1">
                        <a:effectLst/>
                      </a:endParaRPr>
                    </a:p>
                  </a:txBody>
                  <a:tcPr marL="2810" marR="2810" marT="1297" marB="1297" anchor="ctr"/>
                </a:tc>
                <a:tc>
                  <a:txBody>
                    <a:bodyPr/>
                    <a:lstStyle/>
                    <a:p>
                      <a:pPr algn="ctr"/>
                      <a:r>
                        <a:rPr lang="en-GB" sz="1400" b="1">
                          <a:effectLst/>
                        </a:rPr>
                        <a:t>---</a:t>
                      </a:r>
                    </a:p>
                  </a:txBody>
                  <a:tcPr marL="2810" marR="2810" marT="1297" marB="1297" anchor="ctr"/>
                </a:tc>
                <a:tc>
                  <a:txBody>
                    <a:bodyPr/>
                    <a:lstStyle/>
                    <a:p>
                      <a:pPr algn="ctr"/>
                      <a:r>
                        <a:rPr lang="en-GB" sz="1400" b="1" u="none" strike="noStrike">
                          <a:effectLst/>
                          <a:hlinkClick r:id="rId4"/>
                        </a:rPr>
                        <a:t>https://datahub.esrf.fr</a:t>
                      </a:r>
                      <a:endParaRPr lang="en-GB" sz="1400" b="1">
                        <a:effectLst/>
                      </a:endParaRPr>
                    </a:p>
                  </a:txBody>
                  <a:tcPr marL="2810" marR="2810" marT="1297" marB="1297" anchor="ctr"/>
                </a:tc>
                <a:tc>
                  <a:txBody>
                    <a:bodyPr/>
                    <a:lstStyle/>
                    <a:p>
                      <a:pPr algn="ctr"/>
                      <a:r>
                        <a:rPr lang="en-GB" sz="1400" b="1" u="none" strike="noStrike">
                          <a:effectLst/>
                          <a:hlinkClick r:id="rId5"/>
                        </a:rPr>
                        <a:t>https://data.ill.eu</a:t>
                      </a:r>
                      <a:endParaRPr lang="en-GB" sz="1400" b="1">
                        <a:effectLst/>
                      </a:endParaRPr>
                    </a:p>
                  </a:txBody>
                  <a:tcPr marL="2810" marR="2810" marT="1297" marB="1297" anchor="ctr"/>
                </a:tc>
                <a:tc>
                  <a:txBody>
                    <a:bodyPr/>
                    <a:lstStyle/>
                    <a:p>
                      <a:pPr algn="ctr"/>
                      <a:r>
                        <a:rPr lang="en-GB" sz="1400" b="1" u="none" strike="noStrike">
                          <a:effectLst/>
                          <a:hlinkClick r:id="rId6"/>
                        </a:rPr>
                        <a:t>https://in.xfel.eu/metadata</a:t>
                      </a:r>
                      <a:endParaRPr lang="en-GB" sz="1400" b="1">
                        <a:effectLst/>
                      </a:endParaRPr>
                    </a:p>
                  </a:txBody>
                  <a:tcPr marL="2810" marR="2810" marT="1297" marB="1297" anchor="ctr"/>
                </a:tc>
                <a:extLst>
                  <a:ext uri="{0D108BD9-81ED-4DB2-BD59-A6C34878D82A}">
                    <a16:rowId xmlns:a16="http://schemas.microsoft.com/office/drawing/2014/main" val="3569255114"/>
                  </a:ext>
                </a:extLst>
              </a:tr>
              <a:tr h="321488">
                <a:tc>
                  <a:txBody>
                    <a:bodyPr/>
                    <a:lstStyle/>
                    <a:p>
                      <a:pPr algn="ctr"/>
                      <a:r>
                        <a:rPr lang="en-GB" sz="1400" b="1">
                          <a:effectLst/>
                        </a:rPr>
                        <a:t>Login required</a:t>
                      </a:r>
                    </a:p>
                  </a:txBody>
                  <a:tcPr marL="2810" marR="2810" marT="1297" marB="1297" anchor="ctr"/>
                </a:tc>
                <a:tc>
                  <a:txBody>
                    <a:bodyPr/>
                    <a:lstStyle/>
                    <a:p>
                      <a:pPr algn="ctr"/>
                      <a:r>
                        <a:rPr lang="en-GB" sz="1400" b="1" dirty="0">
                          <a:effectLst/>
                        </a:rPr>
                        <a:t>Yes</a:t>
                      </a:r>
                    </a:p>
                  </a:txBody>
                  <a:tcPr marL="2810" marR="2810" marT="1297" marB="1297" anchor="ctr"/>
                </a:tc>
                <a:tc>
                  <a:txBody>
                    <a:bodyPr/>
                    <a:lstStyle/>
                    <a:p>
                      <a:pPr algn="ctr"/>
                      <a:r>
                        <a:rPr lang="en-GB" sz="1400" b="1">
                          <a:effectLst/>
                        </a:rPr>
                        <a:t>Yes</a:t>
                      </a:r>
                    </a:p>
                  </a:txBody>
                  <a:tcPr marL="2810" marR="2810" marT="1297" marB="1297" anchor="ctr"/>
                </a:tc>
                <a:tc>
                  <a:txBody>
                    <a:bodyPr/>
                    <a:lstStyle/>
                    <a:p>
                      <a:pPr algn="ctr"/>
                      <a:r>
                        <a:rPr lang="en-GB" sz="1400" b="1">
                          <a:effectLst/>
                        </a:rPr>
                        <a:t>---</a:t>
                      </a:r>
                    </a:p>
                  </a:txBody>
                  <a:tcPr marL="2810" marR="2810" marT="1297" marB="1297" anchor="ctr"/>
                </a:tc>
                <a:tc>
                  <a:txBody>
                    <a:bodyPr/>
                    <a:lstStyle/>
                    <a:p>
                      <a:pPr algn="ctr"/>
                      <a:r>
                        <a:rPr lang="en-GB" sz="1400" b="1">
                          <a:effectLst/>
                        </a:rPr>
                        <a:t>Yes</a:t>
                      </a:r>
                    </a:p>
                  </a:txBody>
                  <a:tcPr marL="2810" marR="2810" marT="1297" marB="1297" anchor="ctr"/>
                </a:tc>
                <a:tc>
                  <a:txBody>
                    <a:bodyPr/>
                    <a:lstStyle/>
                    <a:p>
                      <a:pPr algn="ctr"/>
                      <a:r>
                        <a:rPr lang="en-GB" sz="1400" b="1">
                          <a:effectLst/>
                        </a:rPr>
                        <a:t>Yes</a:t>
                      </a:r>
                    </a:p>
                  </a:txBody>
                  <a:tcPr marL="2810" marR="2810" marT="1297" marB="1297" anchor="ctr"/>
                </a:tc>
                <a:tc>
                  <a:txBody>
                    <a:bodyPr/>
                    <a:lstStyle/>
                    <a:p>
                      <a:pPr algn="ctr"/>
                      <a:r>
                        <a:rPr lang="en-GB" sz="1400" b="1">
                          <a:effectLst/>
                        </a:rPr>
                        <a:t>Yes</a:t>
                      </a:r>
                    </a:p>
                  </a:txBody>
                  <a:tcPr marL="2810" marR="2810" marT="1297" marB="1297" anchor="ctr"/>
                </a:tc>
                <a:extLst>
                  <a:ext uri="{0D108BD9-81ED-4DB2-BD59-A6C34878D82A}">
                    <a16:rowId xmlns:a16="http://schemas.microsoft.com/office/drawing/2014/main" val="1595150400"/>
                  </a:ext>
                </a:extLst>
              </a:tr>
              <a:tr h="634292">
                <a:tc>
                  <a:txBody>
                    <a:bodyPr/>
                    <a:lstStyle/>
                    <a:p>
                      <a:pPr algn="ctr"/>
                      <a:r>
                        <a:rPr lang="en-GB" sz="1400" b="1">
                          <a:effectLst/>
                        </a:rPr>
                        <a:t>File formats</a:t>
                      </a:r>
                    </a:p>
                  </a:txBody>
                  <a:tcPr marL="2810" marR="2810" marT="1297" marB="1297" anchor="ctr"/>
                </a:tc>
                <a:tc>
                  <a:txBody>
                    <a:bodyPr/>
                    <a:lstStyle/>
                    <a:p>
                      <a:pPr algn="ctr"/>
                      <a:r>
                        <a:rPr lang="en-GB" sz="1400" b="1" dirty="0">
                          <a:effectLst/>
                        </a:rPr>
                        <a:t>NeXus, HDF5, ASCII </a:t>
                      </a:r>
                      <a:br>
                        <a:rPr lang="en-GB" sz="1400" b="1" dirty="0">
                          <a:effectLst/>
                        </a:rPr>
                      </a:br>
                      <a:r>
                        <a:rPr lang="en-GB" sz="1400" b="1" dirty="0">
                          <a:effectLst/>
                        </a:rPr>
                        <a:t>and many others</a:t>
                      </a:r>
                    </a:p>
                  </a:txBody>
                  <a:tcPr marL="2810" marR="2810" marT="1297" marB="1297" anchor="ctr"/>
                </a:tc>
                <a:tc>
                  <a:txBody>
                    <a:bodyPr/>
                    <a:lstStyle/>
                    <a:p>
                      <a:pPr algn="ctr"/>
                      <a:r>
                        <a:rPr lang="en-GB" sz="1400" b="1" dirty="0">
                          <a:effectLst/>
                        </a:rPr>
                        <a:t>NeXus</a:t>
                      </a:r>
                    </a:p>
                  </a:txBody>
                  <a:tcPr marL="2810" marR="2810" marT="1297" marB="1297" anchor="ctr"/>
                </a:tc>
                <a:tc>
                  <a:txBody>
                    <a:bodyPr/>
                    <a:lstStyle/>
                    <a:p>
                      <a:pPr algn="ctr"/>
                      <a:r>
                        <a:rPr lang="en-GB" sz="1400" b="1" dirty="0">
                          <a:effectLst/>
                        </a:rPr>
                        <a:t>---</a:t>
                      </a:r>
                    </a:p>
                  </a:txBody>
                  <a:tcPr marL="2810" marR="2810" marT="1297" marB="1297" anchor="ctr"/>
                </a:tc>
                <a:tc>
                  <a:txBody>
                    <a:bodyPr/>
                    <a:lstStyle/>
                    <a:p>
                      <a:pPr algn="ctr"/>
                      <a:r>
                        <a:rPr lang="en-GB" sz="1400" b="1" dirty="0">
                          <a:effectLst/>
                        </a:rPr>
                        <a:t>EDF, SPEC, MCA, CBF, CCD, MCCD, HDF5, NeXus</a:t>
                      </a:r>
                    </a:p>
                  </a:txBody>
                  <a:tcPr marL="2810" marR="2810" marT="1297" marB="1297" anchor="ctr"/>
                </a:tc>
                <a:tc>
                  <a:txBody>
                    <a:bodyPr/>
                    <a:lstStyle/>
                    <a:p>
                      <a:pPr algn="ctr"/>
                      <a:r>
                        <a:rPr lang="en-GB" sz="1400" b="1" dirty="0">
                          <a:effectLst/>
                        </a:rPr>
                        <a:t>NeXus and ILL ASCII</a:t>
                      </a:r>
                    </a:p>
                  </a:txBody>
                  <a:tcPr marL="2810" marR="2810" marT="1297" marB="1297" anchor="ctr"/>
                </a:tc>
                <a:tc>
                  <a:txBody>
                    <a:bodyPr/>
                    <a:lstStyle/>
                    <a:p>
                      <a:pPr algn="ctr"/>
                      <a:r>
                        <a:rPr lang="en-GB" sz="1400" b="1">
                          <a:effectLst/>
                        </a:rPr>
                        <a:t>HDF5</a:t>
                      </a:r>
                    </a:p>
                  </a:txBody>
                  <a:tcPr marL="2810" marR="2810" marT="1297" marB="1297" anchor="ctr"/>
                </a:tc>
                <a:extLst>
                  <a:ext uri="{0D108BD9-81ED-4DB2-BD59-A6C34878D82A}">
                    <a16:rowId xmlns:a16="http://schemas.microsoft.com/office/drawing/2014/main" val="1460924634"/>
                  </a:ext>
                </a:extLst>
              </a:tr>
              <a:tr h="338716">
                <a:tc>
                  <a:txBody>
                    <a:bodyPr/>
                    <a:lstStyle/>
                    <a:p>
                      <a:pPr algn="ctr"/>
                      <a:r>
                        <a:rPr lang="en-GB" sz="1400" b="1" dirty="0">
                          <a:effectLst/>
                        </a:rPr>
                        <a:t>Database</a:t>
                      </a:r>
                    </a:p>
                  </a:txBody>
                  <a:tcPr marL="2810" marR="2810" marT="1297" marB="1297" anchor="ctr"/>
                </a:tc>
                <a:tc>
                  <a:txBody>
                    <a:bodyPr/>
                    <a:lstStyle/>
                    <a:p>
                      <a:pPr algn="ctr"/>
                      <a:r>
                        <a:rPr lang="en-GB" sz="1400" b="1" dirty="0">
                          <a:effectLst/>
                        </a:rPr>
                        <a:t>Oracle</a:t>
                      </a:r>
                    </a:p>
                  </a:txBody>
                  <a:tcPr marL="2810" marR="2810" marT="1297" marB="1297" anchor="ctr"/>
                </a:tc>
                <a:tc>
                  <a:txBody>
                    <a:bodyPr/>
                    <a:lstStyle/>
                    <a:p>
                      <a:pPr algn="ctr"/>
                      <a:r>
                        <a:rPr lang="en-GB" sz="1400" b="1">
                          <a:effectLst/>
                        </a:rPr>
                        <a:t>MongoDB</a:t>
                      </a:r>
                    </a:p>
                  </a:txBody>
                  <a:tcPr marL="2810" marR="2810" marT="1297" marB="1297" anchor="ctr"/>
                </a:tc>
                <a:tc>
                  <a:txBody>
                    <a:bodyPr/>
                    <a:lstStyle/>
                    <a:p>
                      <a:pPr algn="ctr"/>
                      <a:r>
                        <a:rPr lang="en-GB" sz="1400" b="1">
                          <a:effectLst/>
                        </a:rPr>
                        <a:t>---</a:t>
                      </a:r>
                    </a:p>
                  </a:txBody>
                  <a:tcPr marL="2810" marR="2810" marT="1297" marB="1297" anchor="ctr"/>
                </a:tc>
                <a:tc>
                  <a:txBody>
                    <a:bodyPr/>
                    <a:lstStyle/>
                    <a:p>
                      <a:pPr algn="ctr"/>
                      <a:r>
                        <a:rPr lang="en-GB" sz="1400" b="1" dirty="0">
                          <a:effectLst/>
                        </a:rPr>
                        <a:t>Oracle and MongoDB</a:t>
                      </a:r>
                    </a:p>
                  </a:txBody>
                  <a:tcPr marL="2810" marR="2810" marT="1297" marB="1297" anchor="ctr"/>
                </a:tc>
                <a:tc>
                  <a:txBody>
                    <a:bodyPr/>
                    <a:lstStyle/>
                    <a:p>
                      <a:pPr algn="ctr"/>
                      <a:r>
                        <a:rPr lang="en-GB" sz="1400" b="1" dirty="0">
                          <a:effectLst/>
                        </a:rPr>
                        <a:t>Oracle</a:t>
                      </a:r>
                    </a:p>
                  </a:txBody>
                  <a:tcPr marL="2810" marR="2810" marT="1297" marB="1297" anchor="ctr"/>
                </a:tc>
                <a:tc>
                  <a:txBody>
                    <a:bodyPr/>
                    <a:lstStyle/>
                    <a:p>
                      <a:pPr algn="ctr"/>
                      <a:r>
                        <a:rPr lang="en-GB" sz="1400" b="1" dirty="0">
                          <a:effectLst/>
                        </a:rPr>
                        <a:t>MySQL and PostgreSQL</a:t>
                      </a:r>
                    </a:p>
                  </a:txBody>
                  <a:tcPr marL="2810" marR="2810" marT="1297" marB="1297" anchor="ctr"/>
                </a:tc>
                <a:extLst>
                  <a:ext uri="{0D108BD9-81ED-4DB2-BD59-A6C34878D82A}">
                    <a16:rowId xmlns:a16="http://schemas.microsoft.com/office/drawing/2014/main" val="1196429111"/>
                  </a:ext>
                </a:extLst>
              </a:tr>
              <a:tr h="456004">
                <a:tc>
                  <a:txBody>
                    <a:bodyPr/>
                    <a:lstStyle/>
                    <a:p>
                      <a:pPr algn="ctr"/>
                      <a:r>
                        <a:rPr lang="en-GB" sz="1400" b="1">
                          <a:effectLst/>
                        </a:rPr>
                        <a:t>Language</a:t>
                      </a:r>
                    </a:p>
                  </a:txBody>
                  <a:tcPr marL="2810" marR="2810" marT="1297" marB="1297" anchor="ctr"/>
                </a:tc>
                <a:tc>
                  <a:txBody>
                    <a:bodyPr/>
                    <a:lstStyle/>
                    <a:p>
                      <a:pPr algn="ctr"/>
                      <a:r>
                        <a:rPr lang="en-GB" sz="1400" b="1" dirty="0" err="1">
                          <a:effectLst/>
                        </a:rPr>
                        <a:t>Plsql</a:t>
                      </a:r>
                      <a:r>
                        <a:rPr lang="en-GB" sz="1400" b="1" dirty="0">
                          <a:effectLst/>
                        </a:rPr>
                        <a:t>, Python</a:t>
                      </a:r>
                    </a:p>
                  </a:txBody>
                  <a:tcPr marL="2810" marR="2810" marT="1297" marB="1297" anchor="ctr"/>
                </a:tc>
                <a:tc>
                  <a:txBody>
                    <a:bodyPr/>
                    <a:lstStyle/>
                    <a:p>
                      <a:pPr algn="ctr"/>
                      <a:r>
                        <a:rPr lang="en-GB" sz="1400" b="1" dirty="0" err="1">
                          <a:effectLst/>
                        </a:rPr>
                        <a:t>Javascript</a:t>
                      </a:r>
                      <a:endParaRPr lang="en-GB" sz="1400" b="1" dirty="0">
                        <a:effectLst/>
                      </a:endParaRPr>
                    </a:p>
                  </a:txBody>
                  <a:tcPr marL="2810" marR="2810" marT="1297" marB="1297" anchor="ctr"/>
                </a:tc>
                <a:tc>
                  <a:txBody>
                    <a:bodyPr/>
                    <a:lstStyle/>
                    <a:p>
                      <a:pPr algn="ctr"/>
                      <a:r>
                        <a:rPr lang="en-GB" sz="1400" b="1">
                          <a:effectLst/>
                        </a:rPr>
                        <a:t>---</a:t>
                      </a:r>
                    </a:p>
                  </a:txBody>
                  <a:tcPr marL="2810" marR="2810" marT="1297" marB="1297" anchor="ctr"/>
                </a:tc>
                <a:tc>
                  <a:txBody>
                    <a:bodyPr/>
                    <a:lstStyle/>
                    <a:p>
                      <a:pPr algn="ctr"/>
                      <a:r>
                        <a:rPr lang="en-GB" sz="1400" b="1">
                          <a:effectLst/>
                        </a:rPr>
                        <a:t>JAVA and Javascript</a:t>
                      </a:r>
                    </a:p>
                  </a:txBody>
                  <a:tcPr marL="2810" marR="2810" marT="1297" marB="1297" anchor="ctr"/>
                </a:tc>
                <a:tc>
                  <a:txBody>
                    <a:bodyPr/>
                    <a:lstStyle/>
                    <a:p>
                      <a:pPr algn="ctr"/>
                      <a:r>
                        <a:rPr lang="en-GB" sz="1400" b="1">
                          <a:effectLst/>
                        </a:rPr>
                        <a:t>PHP</a:t>
                      </a:r>
                    </a:p>
                  </a:txBody>
                  <a:tcPr marL="2810" marR="2810" marT="1297" marB="1297" anchor="ctr"/>
                </a:tc>
                <a:tc>
                  <a:txBody>
                    <a:bodyPr/>
                    <a:lstStyle/>
                    <a:p>
                      <a:pPr algn="ctr"/>
                      <a:r>
                        <a:rPr lang="en-GB" sz="1400" b="1">
                          <a:effectLst/>
                        </a:rPr>
                        <a:t>App: Ruby(onRails), Client: Python</a:t>
                      </a:r>
                    </a:p>
                  </a:txBody>
                  <a:tcPr marL="2810" marR="2810" marT="1297" marB="1297" anchor="ctr"/>
                </a:tc>
                <a:extLst>
                  <a:ext uri="{0D108BD9-81ED-4DB2-BD59-A6C34878D82A}">
                    <a16:rowId xmlns:a16="http://schemas.microsoft.com/office/drawing/2014/main" val="2942273699"/>
                  </a:ext>
                </a:extLst>
              </a:tr>
              <a:tr h="338716">
                <a:tc>
                  <a:txBody>
                    <a:bodyPr/>
                    <a:lstStyle/>
                    <a:p>
                      <a:pPr algn="ctr"/>
                      <a:r>
                        <a:rPr lang="en-GB" sz="1400" b="1">
                          <a:effectLst/>
                        </a:rPr>
                        <a:t>Main technologies</a:t>
                      </a:r>
                    </a:p>
                  </a:txBody>
                  <a:tcPr marL="2810" marR="2810" marT="1297" marB="1297" anchor="ctr"/>
                </a:tc>
                <a:tc>
                  <a:txBody>
                    <a:bodyPr/>
                    <a:lstStyle/>
                    <a:p>
                      <a:pPr algn="ctr"/>
                      <a:r>
                        <a:rPr lang="en-GB" sz="1400" b="1" dirty="0">
                          <a:effectLst/>
                        </a:rPr>
                        <a:t>WebDAV, Guacamole</a:t>
                      </a:r>
                    </a:p>
                  </a:txBody>
                  <a:tcPr marL="2810" marR="2810" marT="1297" marB="1297" anchor="ctr"/>
                </a:tc>
                <a:tc>
                  <a:txBody>
                    <a:bodyPr/>
                    <a:lstStyle/>
                    <a:p>
                      <a:pPr algn="ctr"/>
                      <a:r>
                        <a:rPr lang="en-GB" sz="1400" b="1">
                          <a:effectLst/>
                        </a:rPr>
                        <a:t>Angular</a:t>
                      </a:r>
                    </a:p>
                  </a:txBody>
                  <a:tcPr marL="2810" marR="2810" marT="1297" marB="1297" anchor="ctr"/>
                </a:tc>
                <a:tc>
                  <a:txBody>
                    <a:bodyPr/>
                    <a:lstStyle/>
                    <a:p>
                      <a:pPr algn="ctr"/>
                      <a:r>
                        <a:rPr lang="en-GB" sz="1400" b="1">
                          <a:effectLst/>
                        </a:rPr>
                        <a:t>---</a:t>
                      </a:r>
                    </a:p>
                  </a:txBody>
                  <a:tcPr marL="2810" marR="2810" marT="1297" marB="1297" anchor="ctr"/>
                </a:tc>
                <a:tc>
                  <a:txBody>
                    <a:bodyPr/>
                    <a:lstStyle/>
                    <a:p>
                      <a:pPr algn="ctr"/>
                      <a:r>
                        <a:rPr lang="en-GB" sz="1400" b="1">
                          <a:effectLst/>
                        </a:rPr>
                        <a:t>React, NodeJS, EJB, JPA</a:t>
                      </a:r>
                    </a:p>
                  </a:txBody>
                  <a:tcPr marL="2810" marR="2810" marT="1297" marB="1297" anchor="ctr"/>
                </a:tc>
                <a:tc>
                  <a:txBody>
                    <a:bodyPr/>
                    <a:lstStyle/>
                    <a:p>
                      <a:pPr algn="ctr"/>
                      <a:r>
                        <a:rPr lang="en-GB" sz="1400" b="1">
                          <a:effectLst/>
                        </a:rPr>
                        <a:t>Symfony, JQuery</a:t>
                      </a:r>
                    </a:p>
                  </a:txBody>
                  <a:tcPr marL="2810" marR="2810" marT="1297" marB="1297" anchor="ctr"/>
                </a:tc>
                <a:tc>
                  <a:txBody>
                    <a:bodyPr/>
                    <a:lstStyle/>
                    <a:p>
                      <a:pPr algn="ctr"/>
                      <a:r>
                        <a:rPr lang="en-GB" sz="1400" b="1">
                          <a:effectLst/>
                        </a:rPr>
                        <a:t>Rails</a:t>
                      </a:r>
                    </a:p>
                  </a:txBody>
                  <a:tcPr marL="2810" marR="2810" marT="1297" marB="1297" anchor="ctr"/>
                </a:tc>
                <a:extLst>
                  <a:ext uri="{0D108BD9-81ED-4DB2-BD59-A6C34878D82A}">
                    <a16:rowId xmlns:a16="http://schemas.microsoft.com/office/drawing/2014/main" val="885333054"/>
                  </a:ext>
                </a:extLst>
              </a:tr>
              <a:tr h="423715">
                <a:tc>
                  <a:txBody>
                    <a:bodyPr/>
                    <a:lstStyle/>
                    <a:p>
                      <a:pPr algn="ctr"/>
                      <a:r>
                        <a:rPr lang="en-GB" sz="1400" b="1">
                          <a:effectLst/>
                        </a:rPr>
                        <a:t>Number of public datasets/files</a:t>
                      </a:r>
                    </a:p>
                  </a:txBody>
                  <a:tcPr marL="2810" marR="2810" marT="1297" marB="1297" anchor="ctr"/>
                </a:tc>
                <a:tc>
                  <a:txBody>
                    <a:bodyPr/>
                    <a:lstStyle/>
                    <a:p>
                      <a:pPr algn="ctr"/>
                      <a:r>
                        <a:rPr lang="en-GB" sz="1400" b="1" dirty="0">
                          <a:effectLst/>
                        </a:rPr>
                        <a:t>0/0</a:t>
                      </a:r>
                    </a:p>
                  </a:txBody>
                  <a:tcPr marL="2810" marR="2810" marT="1297" marB="1297" anchor="ctr"/>
                </a:tc>
                <a:tc>
                  <a:txBody>
                    <a:bodyPr/>
                    <a:lstStyle/>
                    <a:p>
                      <a:pPr algn="ctr"/>
                      <a:r>
                        <a:rPr lang="en-GB" sz="1400" b="1" dirty="0">
                          <a:effectLst/>
                        </a:rPr>
                        <a:t>181/250,000</a:t>
                      </a:r>
                    </a:p>
                  </a:txBody>
                  <a:tcPr marL="2810" marR="2810" marT="1297" marB="1297" anchor="ctr"/>
                </a:tc>
                <a:tc>
                  <a:txBody>
                    <a:bodyPr/>
                    <a:lstStyle/>
                    <a:p>
                      <a:pPr algn="ctr"/>
                      <a:r>
                        <a:rPr lang="en-GB" sz="1400" b="1" dirty="0">
                          <a:effectLst/>
                        </a:rPr>
                        <a:t>---</a:t>
                      </a:r>
                    </a:p>
                  </a:txBody>
                  <a:tcPr marL="2810" marR="2810" marT="1297" marB="1297" anchor="ctr"/>
                </a:tc>
                <a:tc>
                  <a:txBody>
                    <a:bodyPr/>
                    <a:lstStyle/>
                    <a:p>
                      <a:pPr algn="ctr"/>
                      <a:r>
                        <a:rPr lang="en-GB" sz="1400" b="1">
                          <a:effectLst/>
                        </a:rPr>
                        <a:t>~540K/157M</a:t>
                      </a:r>
                    </a:p>
                  </a:txBody>
                  <a:tcPr marL="2810" marR="2810" marT="1297" marB="1297" anchor="ctr"/>
                </a:tc>
                <a:tc>
                  <a:txBody>
                    <a:bodyPr/>
                    <a:lstStyle/>
                    <a:p>
                      <a:pPr algn="ctr"/>
                      <a:r>
                        <a:rPr lang="en-GB" sz="1400" b="1">
                          <a:effectLst/>
                        </a:rPr>
                        <a:t>~250K/4M</a:t>
                      </a:r>
                    </a:p>
                  </a:txBody>
                  <a:tcPr marL="2810" marR="2810" marT="1297" marB="1297" anchor="ctr"/>
                </a:tc>
                <a:tc>
                  <a:txBody>
                    <a:bodyPr/>
                    <a:lstStyle/>
                    <a:p>
                      <a:pPr algn="ctr"/>
                      <a:r>
                        <a:rPr lang="en-GB" sz="1400" b="1">
                          <a:effectLst/>
                        </a:rPr>
                        <a:t>0/0</a:t>
                      </a:r>
                    </a:p>
                  </a:txBody>
                  <a:tcPr marL="2810" marR="2810" marT="1297" marB="1297" anchor="ctr"/>
                </a:tc>
                <a:extLst>
                  <a:ext uri="{0D108BD9-81ED-4DB2-BD59-A6C34878D82A}">
                    <a16:rowId xmlns:a16="http://schemas.microsoft.com/office/drawing/2014/main" val="1320923288"/>
                  </a:ext>
                </a:extLst>
              </a:tr>
              <a:tr h="265200">
                <a:tc>
                  <a:txBody>
                    <a:bodyPr/>
                    <a:lstStyle/>
                    <a:p>
                      <a:pPr algn="ctr"/>
                      <a:r>
                        <a:rPr lang="en-GB" sz="1400" b="1">
                          <a:effectLst/>
                        </a:rPr>
                        <a:t>Using OAI-PMH</a:t>
                      </a:r>
                    </a:p>
                  </a:txBody>
                  <a:tcPr marL="2810" marR="2810" marT="1297" marB="1297" anchor="ctr"/>
                </a:tc>
                <a:tc>
                  <a:txBody>
                    <a:bodyPr/>
                    <a:lstStyle/>
                    <a:p>
                      <a:pPr algn="ctr"/>
                      <a:r>
                        <a:rPr lang="en-GB" sz="1400" b="1" dirty="0">
                          <a:effectLst/>
                        </a:rPr>
                        <a:t>No</a:t>
                      </a:r>
                    </a:p>
                  </a:txBody>
                  <a:tcPr marL="2810" marR="2810" marT="1297" marB="1297" anchor="ctr"/>
                </a:tc>
                <a:tc>
                  <a:txBody>
                    <a:bodyPr/>
                    <a:lstStyle/>
                    <a:p>
                      <a:pPr algn="ctr"/>
                      <a:r>
                        <a:rPr lang="en-GB" sz="1400" b="1" dirty="0">
                          <a:effectLst/>
                        </a:rPr>
                        <a:t>Almost</a:t>
                      </a:r>
                    </a:p>
                  </a:txBody>
                  <a:tcPr marL="2810" marR="2810" marT="1297" marB="1297" anchor="ctr"/>
                </a:tc>
                <a:tc>
                  <a:txBody>
                    <a:bodyPr/>
                    <a:lstStyle/>
                    <a:p>
                      <a:pPr algn="ctr"/>
                      <a:r>
                        <a:rPr lang="en-GB" sz="1400" b="1">
                          <a:effectLst/>
                        </a:rPr>
                        <a:t>---</a:t>
                      </a:r>
                    </a:p>
                  </a:txBody>
                  <a:tcPr marL="2810" marR="2810" marT="1297" marB="1297" anchor="ctr"/>
                </a:tc>
                <a:tc>
                  <a:txBody>
                    <a:bodyPr/>
                    <a:lstStyle/>
                    <a:p>
                      <a:pPr algn="ctr"/>
                      <a:r>
                        <a:rPr lang="en-GB" sz="1400" b="1">
                          <a:effectLst/>
                        </a:rPr>
                        <a:t>No</a:t>
                      </a:r>
                    </a:p>
                  </a:txBody>
                  <a:tcPr marL="2810" marR="2810" marT="1297" marB="1297" anchor="ctr"/>
                </a:tc>
                <a:tc>
                  <a:txBody>
                    <a:bodyPr/>
                    <a:lstStyle/>
                    <a:p>
                      <a:pPr algn="ctr"/>
                      <a:r>
                        <a:rPr lang="en-GB" sz="1400" b="1" dirty="0">
                          <a:effectLst/>
                        </a:rPr>
                        <a:t>No</a:t>
                      </a:r>
                    </a:p>
                  </a:txBody>
                  <a:tcPr marL="2810" marR="2810" marT="1297" marB="1297" anchor="ctr"/>
                </a:tc>
                <a:tc>
                  <a:txBody>
                    <a:bodyPr/>
                    <a:lstStyle/>
                    <a:p>
                      <a:pPr algn="ctr"/>
                      <a:r>
                        <a:rPr lang="en-GB" sz="1400" b="1">
                          <a:effectLst/>
                        </a:rPr>
                        <a:t>No</a:t>
                      </a:r>
                    </a:p>
                  </a:txBody>
                  <a:tcPr marL="2810" marR="2810" marT="1297" marB="1297" anchor="ctr"/>
                </a:tc>
                <a:extLst>
                  <a:ext uri="{0D108BD9-81ED-4DB2-BD59-A6C34878D82A}">
                    <a16:rowId xmlns:a16="http://schemas.microsoft.com/office/drawing/2014/main" val="967466473"/>
                  </a:ext>
                </a:extLst>
              </a:tr>
              <a:tr h="283935">
                <a:tc>
                  <a:txBody>
                    <a:bodyPr/>
                    <a:lstStyle/>
                    <a:p>
                      <a:pPr algn="ctr"/>
                      <a:r>
                        <a:rPr lang="en-GB" sz="1400" b="1" dirty="0">
                          <a:effectLst/>
                        </a:rPr>
                        <a:t>Minting DOIs</a:t>
                      </a:r>
                    </a:p>
                  </a:txBody>
                  <a:tcPr marL="2810" marR="2810" marT="1297" marB="1297" anchor="ctr"/>
                </a:tc>
                <a:tc>
                  <a:txBody>
                    <a:bodyPr/>
                    <a:lstStyle/>
                    <a:p>
                      <a:pPr algn="ctr"/>
                      <a:r>
                        <a:rPr lang="en-GB" sz="1400" b="1" dirty="0">
                          <a:effectLst/>
                        </a:rPr>
                        <a:t>Yes</a:t>
                      </a:r>
                    </a:p>
                  </a:txBody>
                  <a:tcPr marL="2810" marR="2810" marT="1297" marB="1297" anchor="ctr"/>
                </a:tc>
                <a:tc>
                  <a:txBody>
                    <a:bodyPr/>
                    <a:lstStyle/>
                    <a:p>
                      <a:pPr algn="ctr"/>
                      <a:r>
                        <a:rPr lang="en-GB" sz="1400" b="1" dirty="0">
                          <a:effectLst/>
                        </a:rPr>
                        <a:t>Yes</a:t>
                      </a:r>
                    </a:p>
                  </a:txBody>
                  <a:tcPr marL="2810" marR="2810" marT="1297" marB="1297" anchor="ctr"/>
                </a:tc>
                <a:tc>
                  <a:txBody>
                    <a:bodyPr/>
                    <a:lstStyle/>
                    <a:p>
                      <a:pPr algn="ctr"/>
                      <a:r>
                        <a:rPr lang="en-GB" sz="1400" b="1">
                          <a:effectLst/>
                        </a:rPr>
                        <a:t>---</a:t>
                      </a:r>
                    </a:p>
                  </a:txBody>
                  <a:tcPr marL="2810" marR="2810" marT="1297" marB="1297" anchor="ctr"/>
                </a:tc>
                <a:tc>
                  <a:txBody>
                    <a:bodyPr/>
                    <a:lstStyle/>
                    <a:p>
                      <a:pPr algn="ctr"/>
                      <a:r>
                        <a:rPr lang="en-GB" sz="1400" b="1">
                          <a:effectLst/>
                        </a:rPr>
                        <a:t>Yes</a:t>
                      </a:r>
                    </a:p>
                  </a:txBody>
                  <a:tcPr marL="2810" marR="2810" marT="1297" marB="1297" anchor="ctr"/>
                </a:tc>
                <a:tc>
                  <a:txBody>
                    <a:bodyPr/>
                    <a:lstStyle/>
                    <a:p>
                      <a:pPr algn="ctr"/>
                      <a:r>
                        <a:rPr lang="en-GB" sz="1400" b="1">
                          <a:effectLst/>
                        </a:rPr>
                        <a:t>Yes</a:t>
                      </a:r>
                    </a:p>
                  </a:txBody>
                  <a:tcPr marL="2810" marR="2810" marT="1297" marB="1297" anchor="ctr"/>
                </a:tc>
                <a:tc>
                  <a:txBody>
                    <a:bodyPr/>
                    <a:lstStyle/>
                    <a:p>
                      <a:pPr algn="ctr"/>
                      <a:r>
                        <a:rPr lang="en-GB" sz="1400" b="1">
                          <a:effectLst/>
                        </a:rPr>
                        <a:t>Yes</a:t>
                      </a:r>
                    </a:p>
                  </a:txBody>
                  <a:tcPr marL="2810" marR="2810" marT="1297" marB="1297" anchor="ctr"/>
                </a:tc>
                <a:extLst>
                  <a:ext uri="{0D108BD9-81ED-4DB2-BD59-A6C34878D82A}">
                    <a16:rowId xmlns:a16="http://schemas.microsoft.com/office/drawing/2014/main" val="3213790724"/>
                  </a:ext>
                </a:extLst>
              </a:tr>
              <a:tr h="758451">
                <a:tc>
                  <a:txBody>
                    <a:bodyPr/>
                    <a:lstStyle/>
                    <a:p>
                      <a:pPr algn="ctr"/>
                      <a:r>
                        <a:rPr lang="en-GB" sz="1400" b="1" dirty="0">
                          <a:effectLst/>
                        </a:rPr>
                        <a:t>Data/embargo policy</a:t>
                      </a:r>
                    </a:p>
                  </a:txBody>
                  <a:tcPr marL="2810" marR="2810" marT="1297" marB="1297" anchor="ctr"/>
                </a:tc>
                <a:tc>
                  <a:txBody>
                    <a:bodyPr/>
                    <a:lstStyle/>
                    <a:p>
                      <a:pPr algn="ctr"/>
                      <a:r>
                        <a:rPr lang="en-GB" sz="1400" b="1" dirty="0">
                          <a:effectLst/>
                        </a:rPr>
                        <a:t>Not defined</a:t>
                      </a:r>
                    </a:p>
                  </a:txBody>
                  <a:tcPr marL="2810" marR="2810" marT="1297" marB="1297" anchor="ctr"/>
                </a:tc>
                <a:tc>
                  <a:txBody>
                    <a:bodyPr/>
                    <a:lstStyle/>
                    <a:p>
                      <a:pPr algn="ctr"/>
                      <a:r>
                        <a:rPr lang="en-GB" sz="1400" b="1">
                          <a:effectLst/>
                        </a:rPr>
                        <a:t>Embargoed for 3 years</a:t>
                      </a:r>
                    </a:p>
                  </a:txBody>
                  <a:tcPr marL="2810" marR="2810" marT="1297" marB="1297" anchor="ctr"/>
                </a:tc>
                <a:tc>
                  <a:txBody>
                    <a:bodyPr/>
                    <a:lstStyle/>
                    <a:p>
                      <a:pPr algn="ctr"/>
                      <a:r>
                        <a:rPr lang="en-GB" sz="1400" b="1" dirty="0">
                          <a:effectLst/>
                        </a:rPr>
                        <a:t>---</a:t>
                      </a:r>
                    </a:p>
                  </a:txBody>
                  <a:tcPr marL="2810" marR="2810" marT="1297" marB="1297" anchor="ctr"/>
                </a:tc>
                <a:tc>
                  <a:txBody>
                    <a:bodyPr/>
                    <a:lstStyle/>
                    <a:p>
                      <a:pPr algn="ctr"/>
                      <a:r>
                        <a:rPr lang="en-GB" sz="1400" b="1">
                          <a:effectLst/>
                        </a:rPr>
                        <a:t>Embargoed for 3 years, </a:t>
                      </a:r>
                      <a:r>
                        <a:rPr lang="en-GB" sz="1400" b="1" u="none" strike="noStrike">
                          <a:effectLst/>
                          <a:hlinkClick r:id="rId7"/>
                        </a:rPr>
                        <a:t>ESRF Data Policy</a:t>
                      </a:r>
                      <a:endParaRPr lang="en-GB" sz="1400" b="1">
                        <a:effectLst/>
                      </a:endParaRPr>
                    </a:p>
                  </a:txBody>
                  <a:tcPr marL="2810" marR="2810" marT="1297" marB="1297" anchor="ctr"/>
                </a:tc>
                <a:tc>
                  <a:txBody>
                    <a:bodyPr/>
                    <a:lstStyle/>
                    <a:p>
                      <a:pPr algn="ctr"/>
                      <a:r>
                        <a:rPr lang="en-GB" sz="1400" b="1" dirty="0">
                          <a:effectLst/>
                        </a:rPr>
                        <a:t>Embargoed for 3 to 5 years, </a:t>
                      </a:r>
                      <a:r>
                        <a:rPr lang="en-GB" sz="1400" b="1" u="none" strike="noStrike" dirty="0">
                          <a:effectLst/>
                          <a:hlinkClick r:id="rId8"/>
                        </a:rPr>
                        <a:t>ILL Data Policy</a:t>
                      </a:r>
                      <a:endParaRPr lang="en-GB" sz="1400" b="1" dirty="0">
                        <a:effectLst/>
                      </a:endParaRPr>
                    </a:p>
                  </a:txBody>
                  <a:tcPr marL="2810" marR="2810" marT="1297" marB="1297" anchor="ctr"/>
                </a:tc>
                <a:tc>
                  <a:txBody>
                    <a:bodyPr/>
                    <a:lstStyle/>
                    <a:p>
                      <a:pPr algn="ctr"/>
                      <a:r>
                        <a:rPr lang="en-GB" sz="1400" b="1">
                          <a:effectLst/>
                        </a:rPr>
                        <a:t>Embargoed for 3 with possible extension to 5 years, </a:t>
                      </a:r>
                      <a:r>
                        <a:rPr lang="en-GB" sz="1400" b="1" u="none" strike="noStrike">
                          <a:effectLst/>
                          <a:hlinkClick r:id="rId9"/>
                        </a:rPr>
                        <a:t>XFEL Data Policy</a:t>
                      </a:r>
                      <a:endParaRPr lang="en-GB" sz="1400" b="1">
                        <a:effectLst/>
                      </a:endParaRPr>
                    </a:p>
                  </a:txBody>
                  <a:tcPr marL="2810" marR="2810" marT="1297" marB="1297" anchor="ctr"/>
                </a:tc>
                <a:extLst>
                  <a:ext uri="{0D108BD9-81ED-4DB2-BD59-A6C34878D82A}">
                    <a16:rowId xmlns:a16="http://schemas.microsoft.com/office/drawing/2014/main" val="3699800086"/>
                  </a:ext>
                </a:extLst>
              </a:tr>
              <a:tr h="674833">
                <a:tc>
                  <a:txBody>
                    <a:bodyPr/>
                    <a:lstStyle/>
                    <a:p>
                      <a:pPr algn="ctr"/>
                      <a:r>
                        <a:rPr lang="en-GB" sz="1400" b="1">
                          <a:effectLst/>
                        </a:rPr>
                        <a:t>Number of instruments connected to data catalogue</a:t>
                      </a:r>
                    </a:p>
                  </a:txBody>
                  <a:tcPr marL="2810" marR="2810" marT="1297" marB="1297" anchor="ctr"/>
                </a:tc>
                <a:tc>
                  <a:txBody>
                    <a:bodyPr/>
                    <a:lstStyle/>
                    <a:p>
                      <a:pPr algn="ctr"/>
                      <a:r>
                        <a:rPr lang="en-GB" sz="1400" b="1" dirty="0">
                          <a:effectLst/>
                        </a:rPr>
                        <a:t>None</a:t>
                      </a:r>
                    </a:p>
                  </a:txBody>
                  <a:tcPr marL="2810" marR="2810" marT="1297" marB="1297" anchor="ctr"/>
                </a:tc>
                <a:tc>
                  <a:txBody>
                    <a:bodyPr/>
                    <a:lstStyle/>
                    <a:p>
                      <a:pPr algn="ctr"/>
                      <a:r>
                        <a:rPr lang="en-GB" sz="1400" b="1" dirty="0">
                          <a:effectLst/>
                        </a:rPr>
                        <a:t>1</a:t>
                      </a:r>
                    </a:p>
                  </a:txBody>
                  <a:tcPr marL="2810" marR="2810" marT="1297" marB="1297" anchor="ctr"/>
                </a:tc>
                <a:tc>
                  <a:txBody>
                    <a:bodyPr/>
                    <a:lstStyle/>
                    <a:p>
                      <a:pPr algn="ctr"/>
                      <a:r>
                        <a:rPr lang="en-GB" sz="1400" b="1">
                          <a:effectLst/>
                        </a:rPr>
                        <a:t>---</a:t>
                      </a:r>
                    </a:p>
                  </a:txBody>
                  <a:tcPr marL="2810" marR="2810" marT="1297" marB="1297" anchor="ctr"/>
                </a:tc>
                <a:tc>
                  <a:txBody>
                    <a:bodyPr/>
                    <a:lstStyle/>
                    <a:p>
                      <a:pPr algn="ctr"/>
                      <a:r>
                        <a:rPr lang="en-GB" sz="1400" b="1">
                          <a:effectLst/>
                        </a:rPr>
                        <a:t>17</a:t>
                      </a:r>
                    </a:p>
                  </a:txBody>
                  <a:tcPr marL="2810" marR="2810" marT="1297" marB="1297" anchor="ctr"/>
                </a:tc>
                <a:tc>
                  <a:txBody>
                    <a:bodyPr/>
                    <a:lstStyle/>
                    <a:p>
                      <a:pPr algn="ctr"/>
                      <a:r>
                        <a:rPr lang="en-GB" sz="1400" b="1">
                          <a:effectLst/>
                        </a:rPr>
                        <a:t>54</a:t>
                      </a:r>
                    </a:p>
                  </a:txBody>
                  <a:tcPr marL="2810" marR="2810" marT="1297" marB="1297" anchor="ctr"/>
                </a:tc>
                <a:tc>
                  <a:txBody>
                    <a:bodyPr/>
                    <a:lstStyle/>
                    <a:p>
                      <a:pPr algn="ctr"/>
                      <a:r>
                        <a:rPr lang="en-GB" sz="1400" b="1" dirty="0">
                          <a:effectLst/>
                        </a:rPr>
                        <a:t>16</a:t>
                      </a:r>
                    </a:p>
                  </a:txBody>
                  <a:tcPr marL="2810" marR="2810" marT="1297" marB="1297" anchor="ctr"/>
                </a:tc>
                <a:extLst>
                  <a:ext uri="{0D108BD9-81ED-4DB2-BD59-A6C34878D82A}">
                    <a16:rowId xmlns:a16="http://schemas.microsoft.com/office/drawing/2014/main" val="3310966781"/>
                  </a:ext>
                </a:extLst>
              </a:tr>
            </a:tbl>
          </a:graphicData>
        </a:graphic>
      </p:graphicFrame>
      <p:sp>
        <p:nvSpPr>
          <p:cNvPr id="5" name="Rectangle 1">
            <a:extLst>
              <a:ext uri="{FF2B5EF4-FFF2-40B4-BE49-F238E27FC236}">
                <a16:creationId xmlns:a16="http://schemas.microsoft.com/office/drawing/2014/main" id="{DAEA2BBE-DDC5-6141-A134-52D6B8B3D583}"/>
              </a:ext>
            </a:extLst>
          </p:cNvPr>
          <p:cNvSpPr>
            <a:spLocks noGrp="1" noChangeArrowheads="1"/>
          </p:cNvSpPr>
          <p:nvPr>
            <p:ph type="body" idx="1"/>
          </p:nvPr>
        </p:nvSpPr>
        <p:spPr bwMode="auto">
          <a:xfrm>
            <a:off x="-142189200" y="1447800"/>
            <a:ext cx="327071670"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a:ln>
                <a:noFill/>
              </a:ln>
              <a:solidFill>
                <a:srgbClr val="58606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a:ln>
                  <a:noFill/>
                </a:ln>
                <a:solidFill>
                  <a:srgbClr val="586069"/>
                </a:solidFill>
                <a:effectLst/>
                <a:latin typeface="-apple-system"/>
              </a:rPr>
            </a:br>
            <a:endParaRPr kumimoji="0" lang="en-US" altLang="en-US" sz="900" b="0" i="0" u="none" strike="noStrike" cap="none" normalizeH="0" baseline="0">
              <a:ln>
                <a:noFill/>
              </a:ln>
              <a:solidFill>
                <a:srgbClr val="58606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86523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776" y="527964"/>
            <a:ext cx="7310043" cy="492443"/>
          </a:xfrm>
        </p:spPr>
        <p:txBody>
          <a:bodyPr/>
          <a:lstStyle/>
          <a:p>
            <a:pPr>
              <a:spcAft>
                <a:spcPts val="1440"/>
              </a:spcAft>
            </a:pPr>
            <a:r>
              <a:rPr lang="en-GB" sz="3200" dirty="0"/>
              <a:t>PaNOSC Objectives</a:t>
            </a:r>
          </a:p>
        </p:txBody>
      </p:sp>
      <p:sp>
        <p:nvSpPr>
          <p:cNvPr id="3" name="Text Placeholder 2"/>
          <p:cNvSpPr>
            <a:spLocks noGrp="1"/>
          </p:cNvSpPr>
          <p:nvPr>
            <p:ph type="body" idx="1"/>
          </p:nvPr>
        </p:nvSpPr>
        <p:spPr>
          <a:xfrm>
            <a:off x="2438400" y="1219200"/>
            <a:ext cx="7543800" cy="4678204"/>
          </a:xfrm>
        </p:spPr>
        <p:txBody>
          <a:bodyPr/>
          <a:lstStyle/>
          <a:p>
            <a:pPr marL="411480" indent="-411480">
              <a:spcAft>
                <a:spcPts val="360"/>
              </a:spcAft>
              <a:buAutoNum type="arabicPeriod"/>
            </a:pPr>
            <a:r>
              <a:rPr lang="en-GB" sz="2000" dirty="0"/>
              <a:t>Participate</a:t>
            </a:r>
            <a:r>
              <a:rPr lang="en-GB" sz="2000" b="0" dirty="0"/>
              <a:t> in the construction of the EOSC by linking with the e-infrastructures and other ESFRI clusters.</a:t>
            </a:r>
          </a:p>
          <a:p>
            <a:pPr marL="411480" indent="-411480">
              <a:spcAft>
                <a:spcPts val="360"/>
              </a:spcAft>
              <a:buAutoNum type="arabicPeriod"/>
            </a:pPr>
            <a:r>
              <a:rPr lang="en-GB" sz="2000" dirty="0"/>
              <a:t>Make</a:t>
            </a:r>
            <a:r>
              <a:rPr lang="en-GB" sz="2000" b="0" dirty="0"/>
              <a:t> scientific data produced at Europe’s major Photon and Neutron sources fully compatible with the FAIR principles.</a:t>
            </a:r>
          </a:p>
          <a:p>
            <a:pPr marL="411480" indent="-411480">
              <a:spcAft>
                <a:spcPts val="360"/>
              </a:spcAft>
              <a:buAutoNum type="arabicPeriod"/>
            </a:pPr>
            <a:r>
              <a:rPr lang="en-GB" sz="2000" dirty="0"/>
              <a:t>Generalise</a:t>
            </a:r>
            <a:r>
              <a:rPr lang="en-GB" sz="2000" b="0" dirty="0"/>
              <a:t> the adoption of open data policies, standard metadata and data stewardship from 15 photon and neutron RIs and physics institutes across Europe.</a:t>
            </a:r>
          </a:p>
          <a:p>
            <a:pPr marL="411480" indent="-411480">
              <a:spcAft>
                <a:spcPts val="360"/>
              </a:spcAft>
              <a:buAutoNum type="arabicPeriod"/>
            </a:pPr>
            <a:r>
              <a:rPr lang="en-GB" sz="2000" dirty="0"/>
              <a:t>Provide</a:t>
            </a:r>
            <a:r>
              <a:rPr lang="en-GB" sz="2000" b="0" dirty="0"/>
              <a:t> innovative data services to the users of these facilities locally and the scientific community at large via the EOSC.</a:t>
            </a:r>
          </a:p>
          <a:p>
            <a:pPr marL="411480" indent="-411480">
              <a:spcAft>
                <a:spcPts val="360"/>
              </a:spcAft>
              <a:buAutoNum type="arabicPeriod"/>
            </a:pPr>
            <a:r>
              <a:rPr lang="en-GB" sz="2000" dirty="0"/>
              <a:t>Increase</a:t>
            </a:r>
            <a:r>
              <a:rPr lang="en-GB" sz="2000" b="0" dirty="0"/>
              <a:t> the impact of RIs by ensuring data from user experiments can be used beyond the initial scope.</a:t>
            </a:r>
          </a:p>
          <a:p>
            <a:pPr marL="411480" indent="-411480">
              <a:spcAft>
                <a:spcPts val="360"/>
              </a:spcAft>
              <a:buAutoNum type="arabicPeriod"/>
            </a:pPr>
            <a:r>
              <a:rPr lang="en-GB" sz="2000" dirty="0"/>
              <a:t>Share</a:t>
            </a:r>
            <a:r>
              <a:rPr lang="en-GB" sz="2000" b="0" dirty="0"/>
              <a:t> the outcomes with the national RIs who are observers in the proposal and the community at large to promote the adoption of FAIR data principles, data stewardship and the EOSC.</a:t>
            </a:r>
          </a:p>
          <a:p>
            <a:endParaRPr lang="en-US" b="0" dirty="0"/>
          </a:p>
        </p:txBody>
      </p:sp>
    </p:spTree>
    <p:extLst>
      <p:ext uri="{BB962C8B-B14F-4D97-AF65-F5344CB8AC3E}">
        <p14:creationId xmlns:p14="http://schemas.microsoft.com/office/powerpoint/2010/main" val="75621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682837-8245-C047-AE05-1ADA780E4E74}"/>
              </a:ext>
            </a:extLst>
          </p:cNvPr>
          <p:cNvSpPr>
            <a:spLocks noGrp="1"/>
          </p:cNvSpPr>
          <p:nvPr>
            <p:ph type="title"/>
          </p:nvPr>
        </p:nvSpPr>
        <p:spPr/>
        <p:txBody>
          <a:bodyPr/>
          <a:lstStyle/>
          <a:p>
            <a:r>
              <a:rPr lang="en-GB" dirty="0"/>
              <a:t>Overview of Tasks </a:t>
            </a:r>
          </a:p>
        </p:txBody>
      </p:sp>
      <p:sp>
        <p:nvSpPr>
          <p:cNvPr id="5" name="Text Placeholder 4">
            <a:extLst>
              <a:ext uri="{FF2B5EF4-FFF2-40B4-BE49-F238E27FC236}">
                <a16:creationId xmlns:a16="http://schemas.microsoft.com/office/drawing/2014/main" id="{9967BD92-481A-304C-A34E-D6D43008AB83}"/>
              </a:ext>
            </a:extLst>
          </p:cNvPr>
          <p:cNvSpPr>
            <a:spLocks noGrp="1"/>
          </p:cNvSpPr>
          <p:nvPr>
            <p:ph type="body" idx="1"/>
          </p:nvPr>
        </p:nvSpPr>
        <p:spPr>
          <a:xfrm>
            <a:off x="462776" y="1194561"/>
            <a:ext cx="10130713" cy="4431983"/>
          </a:xfrm>
        </p:spPr>
        <p:txBody>
          <a:bodyPr/>
          <a:lstStyle/>
          <a:p>
            <a:endParaRPr lang="en-GB" dirty="0"/>
          </a:p>
          <a:p>
            <a:r>
              <a:rPr lang="en-GB" dirty="0"/>
              <a:t>Different Phases of integrating data catalogues with EOSC</a:t>
            </a:r>
          </a:p>
          <a:p>
            <a:r>
              <a:rPr lang="en-GB" dirty="0"/>
              <a:t>	Task 3.1 – Develop API</a:t>
            </a:r>
          </a:p>
          <a:p>
            <a:r>
              <a:rPr lang="en-GB" dirty="0"/>
              <a:t>	Task 3.2 – Provisioning of federated Search</a:t>
            </a:r>
          </a:p>
          <a:p>
            <a:r>
              <a:rPr lang="en-GB" dirty="0"/>
              <a:t>	Task 3.3 – Local Deployment at Partners</a:t>
            </a:r>
          </a:p>
          <a:p>
            <a:endParaRPr lang="en-GB" dirty="0"/>
          </a:p>
          <a:p>
            <a:r>
              <a:rPr lang="en-GB" dirty="0"/>
              <a:t>Integration of data sources (beamline) to catalogues</a:t>
            </a:r>
          </a:p>
          <a:p>
            <a:r>
              <a:rPr lang="en-GB" dirty="0"/>
              <a:t>	Task 3.4</a:t>
            </a:r>
          </a:p>
          <a:p>
            <a:endParaRPr lang="en-GB" dirty="0"/>
          </a:p>
          <a:p>
            <a:r>
              <a:rPr lang="en-GB" dirty="0"/>
              <a:t>Determining the semantics of the search by learning from and extending NeXus</a:t>
            </a:r>
          </a:p>
          <a:p>
            <a:r>
              <a:rPr lang="en-GB" dirty="0"/>
              <a:t>	Task 3.5</a:t>
            </a:r>
          </a:p>
          <a:p>
            <a:endParaRPr lang="en-GB" dirty="0"/>
          </a:p>
        </p:txBody>
      </p:sp>
    </p:spTree>
    <p:extLst>
      <p:ext uri="{BB962C8B-B14F-4D97-AF65-F5344CB8AC3E}">
        <p14:creationId xmlns:p14="http://schemas.microsoft.com/office/powerpoint/2010/main" val="4220217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3.1: Develop API</a:t>
            </a:r>
            <a:endParaRPr lang="en-GB" dirty="0"/>
          </a:p>
        </p:txBody>
      </p:sp>
      <p:sp>
        <p:nvSpPr>
          <p:cNvPr id="5" name="TextBox 4"/>
          <p:cNvSpPr txBox="1"/>
          <p:nvPr/>
        </p:nvSpPr>
        <p:spPr>
          <a:xfrm>
            <a:off x="824871" y="836711"/>
            <a:ext cx="6490329" cy="4081117"/>
          </a:xfrm>
          <a:prstGeom prst="rect">
            <a:avLst/>
          </a:prstGeom>
          <a:noFill/>
        </p:spPr>
        <p:txBody>
          <a:bodyPr wrap="square" rtlCol="0">
            <a:spAutoFit/>
          </a:bodyPr>
          <a:lstStyle/>
          <a:p>
            <a:r>
              <a:rPr lang="en-US" sz="2160" dirty="0"/>
              <a:t> </a:t>
            </a:r>
          </a:p>
          <a:p>
            <a:endParaRPr lang="en-US" sz="2160" dirty="0"/>
          </a:p>
          <a:p>
            <a:r>
              <a:rPr lang="en-US" sz="2160" dirty="0"/>
              <a:t>Define an API to be used in the Photon and Neutron community that will allow for FAIR exposure of the data at the individual institutions through a catalogue service. The API will allow federation, and exposure of metadata relevant for the area, in a way that will enable search and facilitate access of researchers across scientific disciplines. The API will enable domain specific search extensions aware of the metadata definitions and usage at photon and neutron facilities.</a:t>
            </a:r>
          </a:p>
          <a:p>
            <a:endParaRPr lang="en-GB" sz="2160" dirty="0"/>
          </a:p>
        </p:txBody>
      </p:sp>
      <p:graphicFrame>
        <p:nvGraphicFramePr>
          <p:cNvPr id="6" name="Table 5">
            <a:extLst>
              <a:ext uri="{FF2B5EF4-FFF2-40B4-BE49-F238E27FC236}">
                <a16:creationId xmlns:a16="http://schemas.microsoft.com/office/drawing/2014/main" id="{EB1B83D2-E679-D04D-B4A9-737446617943}"/>
              </a:ext>
            </a:extLst>
          </p:cNvPr>
          <p:cNvGraphicFramePr>
            <a:graphicFrameLocks noGrp="1"/>
          </p:cNvGraphicFramePr>
          <p:nvPr>
            <p:extLst>
              <p:ext uri="{D42A27DB-BD31-4B8C-83A1-F6EECF244321}">
                <p14:modId xmlns:p14="http://schemas.microsoft.com/office/powerpoint/2010/main" val="756038133"/>
              </p:ext>
            </p:extLst>
          </p:nvPr>
        </p:nvGraphicFramePr>
        <p:xfrm>
          <a:off x="7766957" y="527964"/>
          <a:ext cx="4064000" cy="3129638"/>
        </p:xfrm>
        <a:graphic>
          <a:graphicData uri="http://schemas.openxmlformats.org/drawingml/2006/table">
            <a:tbl>
              <a:tblPr bandRow="1">
                <a:tableStyleId>{21E4AEA4-8DFA-4A89-87EB-49C32662AFE0}</a:tableStyleId>
              </a:tblPr>
              <a:tblGrid>
                <a:gridCol w="1473200">
                  <a:extLst>
                    <a:ext uri="{9D8B030D-6E8A-4147-A177-3AD203B41FA5}">
                      <a16:colId xmlns:a16="http://schemas.microsoft.com/office/drawing/2014/main" val="3448423803"/>
                    </a:ext>
                  </a:extLst>
                </a:gridCol>
                <a:gridCol w="2590800">
                  <a:extLst>
                    <a:ext uri="{9D8B030D-6E8A-4147-A177-3AD203B41FA5}">
                      <a16:colId xmlns:a16="http://schemas.microsoft.com/office/drawing/2014/main" val="438232446"/>
                    </a:ext>
                  </a:extLst>
                </a:gridCol>
              </a:tblGrid>
              <a:tr h="501970">
                <a:tc>
                  <a:txBody>
                    <a:bodyPr/>
                    <a:lstStyle/>
                    <a:p>
                      <a:r>
                        <a:rPr lang="en-GB" dirty="0"/>
                        <a:t>Lead partner</a:t>
                      </a:r>
                    </a:p>
                  </a:txBody>
                  <a:tcPr/>
                </a:tc>
                <a:tc>
                  <a:txBody>
                    <a:bodyPr/>
                    <a:lstStyle/>
                    <a:p>
                      <a:r>
                        <a:rPr lang="en-GB" dirty="0"/>
                        <a:t>ESS</a:t>
                      </a:r>
                    </a:p>
                  </a:txBody>
                  <a:tcPr/>
                </a:tc>
                <a:extLst>
                  <a:ext uri="{0D108BD9-81ED-4DB2-BD59-A6C34878D82A}">
                    <a16:rowId xmlns:a16="http://schemas.microsoft.com/office/drawing/2014/main" val="1266546587"/>
                  </a:ext>
                </a:extLst>
              </a:tr>
              <a:tr h="501970">
                <a:tc>
                  <a:txBody>
                    <a:bodyPr/>
                    <a:lstStyle/>
                    <a:p>
                      <a:r>
                        <a:rPr lang="en-GB" dirty="0"/>
                        <a:t>Partners</a:t>
                      </a:r>
                    </a:p>
                  </a:txBody>
                  <a:tcPr/>
                </a:tc>
                <a:tc>
                  <a:txBody>
                    <a:bodyPr/>
                    <a:lstStyle/>
                    <a:p>
                      <a:r>
                        <a:rPr lang="en-GB" dirty="0"/>
                        <a:t>ILL, XFEL, ELI, ESRF, CERIC</a:t>
                      </a:r>
                    </a:p>
                  </a:txBody>
                  <a:tcPr/>
                </a:tc>
                <a:extLst>
                  <a:ext uri="{0D108BD9-81ED-4DB2-BD59-A6C34878D82A}">
                    <a16:rowId xmlns:a16="http://schemas.microsoft.com/office/drawing/2014/main" val="1143333913"/>
                  </a:ext>
                </a:extLst>
              </a:tr>
              <a:tr h="501970">
                <a:tc>
                  <a:txBody>
                    <a:bodyPr/>
                    <a:lstStyle/>
                    <a:p>
                      <a:r>
                        <a:rPr lang="en-GB" dirty="0"/>
                        <a:t>Months</a:t>
                      </a:r>
                    </a:p>
                  </a:txBody>
                  <a:tcPr/>
                </a:tc>
                <a:tc>
                  <a:txBody>
                    <a:bodyPr/>
                    <a:lstStyle/>
                    <a:p>
                      <a:r>
                        <a:rPr lang="en-GB" dirty="0"/>
                        <a:t>1-18</a:t>
                      </a:r>
                    </a:p>
                  </a:txBody>
                  <a:tcPr/>
                </a:tc>
                <a:extLst>
                  <a:ext uri="{0D108BD9-81ED-4DB2-BD59-A6C34878D82A}">
                    <a16:rowId xmlns:a16="http://schemas.microsoft.com/office/drawing/2014/main" val="2260040215"/>
                  </a:ext>
                </a:extLst>
              </a:tr>
              <a:tr h="501970">
                <a:tc>
                  <a:txBody>
                    <a:bodyPr/>
                    <a:lstStyle/>
                    <a:p>
                      <a:r>
                        <a:rPr lang="en-GB" dirty="0"/>
                        <a:t>PMs</a:t>
                      </a:r>
                    </a:p>
                  </a:txBody>
                  <a:tcPr/>
                </a:tc>
                <a:tc>
                  <a:txBody>
                    <a:bodyPr/>
                    <a:lstStyle/>
                    <a:p>
                      <a:r>
                        <a:rPr lang="en-GB" dirty="0"/>
                        <a:t>59</a:t>
                      </a:r>
                    </a:p>
                  </a:txBody>
                  <a:tcPr/>
                </a:tc>
                <a:extLst>
                  <a:ext uri="{0D108BD9-81ED-4DB2-BD59-A6C34878D82A}">
                    <a16:rowId xmlns:a16="http://schemas.microsoft.com/office/drawing/2014/main" val="2451480776"/>
                  </a:ext>
                </a:extLst>
              </a:tr>
              <a:tr h="1121758">
                <a:tc>
                  <a:txBody>
                    <a:bodyPr/>
                    <a:lstStyle/>
                    <a:p>
                      <a:r>
                        <a:rPr lang="en-GB" dirty="0"/>
                        <a:t>Milestones and Deliverables</a:t>
                      </a:r>
                    </a:p>
                  </a:txBody>
                  <a:tcPr/>
                </a:tc>
                <a:tc>
                  <a:txBody>
                    <a:bodyPr/>
                    <a:lstStyle/>
                    <a:p>
                      <a:r>
                        <a:rPr lang="en-GB" dirty="0"/>
                        <a:t>M12, D18, </a:t>
                      </a:r>
                    </a:p>
                  </a:txBody>
                  <a:tcPr/>
                </a:tc>
                <a:extLst>
                  <a:ext uri="{0D108BD9-81ED-4DB2-BD59-A6C34878D82A}">
                    <a16:rowId xmlns:a16="http://schemas.microsoft.com/office/drawing/2014/main" val="3984868168"/>
                  </a:ext>
                </a:extLst>
              </a:tr>
            </a:tbl>
          </a:graphicData>
        </a:graphic>
      </p:graphicFrame>
    </p:spTree>
    <p:extLst>
      <p:ext uri="{BB962C8B-B14F-4D97-AF65-F5344CB8AC3E}">
        <p14:creationId xmlns:p14="http://schemas.microsoft.com/office/powerpoint/2010/main" val="4120913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3.2: Provisioning Federated Search</a:t>
            </a:r>
            <a:endParaRPr lang="en-GB" dirty="0"/>
          </a:p>
        </p:txBody>
      </p:sp>
      <p:sp>
        <p:nvSpPr>
          <p:cNvPr id="5" name="TextBox 4"/>
          <p:cNvSpPr txBox="1"/>
          <p:nvPr/>
        </p:nvSpPr>
        <p:spPr>
          <a:xfrm>
            <a:off x="824872" y="836711"/>
            <a:ext cx="6718928" cy="4413516"/>
          </a:xfrm>
          <a:prstGeom prst="rect">
            <a:avLst/>
          </a:prstGeom>
          <a:noFill/>
        </p:spPr>
        <p:txBody>
          <a:bodyPr wrap="square" rtlCol="0">
            <a:spAutoFit/>
          </a:bodyPr>
          <a:lstStyle/>
          <a:p>
            <a:r>
              <a:rPr lang="en-US" sz="2160" dirty="0"/>
              <a:t> </a:t>
            </a:r>
          </a:p>
          <a:p>
            <a:endParaRPr lang="en-US" sz="2160" dirty="0"/>
          </a:p>
          <a:p>
            <a:r>
              <a:rPr lang="en-US" sz="2160" dirty="0"/>
              <a:t>This task will link the </a:t>
            </a:r>
            <a:r>
              <a:rPr lang="en-US" sz="2160" dirty="0" err="1"/>
              <a:t>PaNOSC</a:t>
            </a:r>
            <a:r>
              <a:rPr lang="en-US" sz="2160" dirty="0"/>
              <a:t> beneficiaries’ data catalogues to the EOSC hub. The EOSC hub will provide the API needed to share and search metadata. In the absence of a definition following the </a:t>
            </a:r>
            <a:r>
              <a:rPr lang="en-US" sz="2160" dirty="0" err="1"/>
              <a:t>OpenAIRE</a:t>
            </a:r>
            <a:r>
              <a:rPr lang="en-US" sz="2160" dirty="0"/>
              <a:t> DOI equivalent scheme should yield sufficiently wide exposure. A web service demonstrator will be provided that allows searching all </a:t>
            </a:r>
            <a:r>
              <a:rPr lang="en-US" sz="2160" dirty="0" err="1"/>
              <a:t>PaNOSC</a:t>
            </a:r>
            <a:r>
              <a:rPr lang="en-US" sz="2160" dirty="0"/>
              <a:t> partner sites for available datasets using the common metadata API. The demonstrator will showcase how access to the catalogue will provide identifiers that will allow the found data to be accessed and used for analysis. </a:t>
            </a:r>
            <a:endParaRPr lang="en-GB" sz="2160" dirty="0"/>
          </a:p>
        </p:txBody>
      </p:sp>
      <p:graphicFrame>
        <p:nvGraphicFramePr>
          <p:cNvPr id="10" name="Table 9">
            <a:extLst>
              <a:ext uri="{FF2B5EF4-FFF2-40B4-BE49-F238E27FC236}">
                <a16:creationId xmlns:a16="http://schemas.microsoft.com/office/drawing/2014/main" id="{772CBD40-F283-4846-A2DE-B8D341C96FA6}"/>
              </a:ext>
            </a:extLst>
          </p:cNvPr>
          <p:cNvGraphicFramePr>
            <a:graphicFrameLocks noGrp="1"/>
          </p:cNvGraphicFramePr>
          <p:nvPr>
            <p:extLst>
              <p:ext uri="{D42A27DB-BD31-4B8C-83A1-F6EECF244321}">
                <p14:modId xmlns:p14="http://schemas.microsoft.com/office/powerpoint/2010/main" val="2352531608"/>
              </p:ext>
            </p:extLst>
          </p:nvPr>
        </p:nvGraphicFramePr>
        <p:xfrm>
          <a:off x="7766957" y="527964"/>
          <a:ext cx="4064000" cy="3129638"/>
        </p:xfrm>
        <a:graphic>
          <a:graphicData uri="http://schemas.openxmlformats.org/drawingml/2006/table">
            <a:tbl>
              <a:tblPr bandRow="1">
                <a:tableStyleId>{21E4AEA4-8DFA-4A89-87EB-49C32662AFE0}</a:tableStyleId>
              </a:tblPr>
              <a:tblGrid>
                <a:gridCol w="1473200">
                  <a:extLst>
                    <a:ext uri="{9D8B030D-6E8A-4147-A177-3AD203B41FA5}">
                      <a16:colId xmlns:a16="http://schemas.microsoft.com/office/drawing/2014/main" val="3448423803"/>
                    </a:ext>
                  </a:extLst>
                </a:gridCol>
                <a:gridCol w="2590800">
                  <a:extLst>
                    <a:ext uri="{9D8B030D-6E8A-4147-A177-3AD203B41FA5}">
                      <a16:colId xmlns:a16="http://schemas.microsoft.com/office/drawing/2014/main" val="438232446"/>
                    </a:ext>
                  </a:extLst>
                </a:gridCol>
              </a:tblGrid>
              <a:tr h="501970">
                <a:tc>
                  <a:txBody>
                    <a:bodyPr/>
                    <a:lstStyle/>
                    <a:p>
                      <a:r>
                        <a:rPr lang="en-GB" dirty="0"/>
                        <a:t>Lead partner</a:t>
                      </a:r>
                    </a:p>
                  </a:txBody>
                  <a:tcPr/>
                </a:tc>
                <a:tc>
                  <a:txBody>
                    <a:bodyPr/>
                    <a:lstStyle/>
                    <a:p>
                      <a:r>
                        <a:rPr lang="en-GB" dirty="0"/>
                        <a:t>ELI</a:t>
                      </a:r>
                    </a:p>
                  </a:txBody>
                  <a:tcPr/>
                </a:tc>
                <a:extLst>
                  <a:ext uri="{0D108BD9-81ED-4DB2-BD59-A6C34878D82A}">
                    <a16:rowId xmlns:a16="http://schemas.microsoft.com/office/drawing/2014/main" val="1266546587"/>
                  </a:ext>
                </a:extLst>
              </a:tr>
              <a:tr h="501970">
                <a:tc>
                  <a:txBody>
                    <a:bodyPr/>
                    <a:lstStyle/>
                    <a:p>
                      <a:r>
                        <a:rPr lang="en-GB" dirty="0"/>
                        <a:t>Partners</a:t>
                      </a:r>
                    </a:p>
                  </a:txBody>
                  <a:tcPr/>
                </a:tc>
                <a:tc>
                  <a:txBody>
                    <a:bodyPr/>
                    <a:lstStyle/>
                    <a:p>
                      <a:r>
                        <a:rPr lang="en-GB" dirty="0"/>
                        <a:t>ILL, XFEL, ESS, ESRF,CERIC</a:t>
                      </a:r>
                    </a:p>
                  </a:txBody>
                  <a:tcPr/>
                </a:tc>
                <a:extLst>
                  <a:ext uri="{0D108BD9-81ED-4DB2-BD59-A6C34878D82A}">
                    <a16:rowId xmlns:a16="http://schemas.microsoft.com/office/drawing/2014/main" val="1143333913"/>
                  </a:ext>
                </a:extLst>
              </a:tr>
              <a:tr h="501970">
                <a:tc>
                  <a:txBody>
                    <a:bodyPr/>
                    <a:lstStyle/>
                    <a:p>
                      <a:r>
                        <a:rPr lang="en-GB" dirty="0"/>
                        <a:t>Months</a:t>
                      </a:r>
                    </a:p>
                  </a:txBody>
                  <a:tcPr/>
                </a:tc>
                <a:tc>
                  <a:txBody>
                    <a:bodyPr/>
                    <a:lstStyle/>
                    <a:p>
                      <a:r>
                        <a:rPr lang="en-GB" dirty="0"/>
                        <a:t>8-20</a:t>
                      </a:r>
                    </a:p>
                  </a:txBody>
                  <a:tcPr/>
                </a:tc>
                <a:extLst>
                  <a:ext uri="{0D108BD9-81ED-4DB2-BD59-A6C34878D82A}">
                    <a16:rowId xmlns:a16="http://schemas.microsoft.com/office/drawing/2014/main" val="2260040215"/>
                  </a:ext>
                </a:extLst>
              </a:tr>
              <a:tr h="501970">
                <a:tc>
                  <a:txBody>
                    <a:bodyPr/>
                    <a:lstStyle/>
                    <a:p>
                      <a:r>
                        <a:rPr lang="en-GB" dirty="0"/>
                        <a:t>PMs</a:t>
                      </a:r>
                    </a:p>
                  </a:txBody>
                  <a:tcPr/>
                </a:tc>
                <a:tc>
                  <a:txBody>
                    <a:bodyPr/>
                    <a:lstStyle/>
                    <a:p>
                      <a:r>
                        <a:rPr lang="en-GB" dirty="0"/>
                        <a:t>39</a:t>
                      </a:r>
                    </a:p>
                  </a:txBody>
                  <a:tcPr/>
                </a:tc>
                <a:extLst>
                  <a:ext uri="{0D108BD9-81ED-4DB2-BD59-A6C34878D82A}">
                    <a16:rowId xmlns:a16="http://schemas.microsoft.com/office/drawing/2014/main" val="2451480776"/>
                  </a:ext>
                </a:extLst>
              </a:tr>
              <a:tr h="1121758">
                <a:tc>
                  <a:txBody>
                    <a:bodyPr/>
                    <a:lstStyle/>
                    <a:p>
                      <a:r>
                        <a:rPr lang="en-GB" dirty="0"/>
                        <a:t>Milestones and Deliverables</a:t>
                      </a:r>
                    </a:p>
                  </a:txBody>
                  <a:tcPr/>
                </a:tc>
                <a:tc>
                  <a:txBody>
                    <a:bodyPr/>
                    <a:lstStyle/>
                    <a:p>
                      <a:r>
                        <a:rPr lang="en-GB" dirty="0"/>
                        <a:t>I12</a:t>
                      </a:r>
                    </a:p>
                  </a:txBody>
                  <a:tcPr/>
                </a:tc>
                <a:extLst>
                  <a:ext uri="{0D108BD9-81ED-4DB2-BD59-A6C34878D82A}">
                    <a16:rowId xmlns:a16="http://schemas.microsoft.com/office/drawing/2014/main" val="3984868168"/>
                  </a:ext>
                </a:extLst>
              </a:tr>
            </a:tbl>
          </a:graphicData>
        </a:graphic>
      </p:graphicFrame>
    </p:spTree>
    <p:extLst>
      <p:ext uri="{BB962C8B-B14F-4D97-AF65-F5344CB8AC3E}">
        <p14:creationId xmlns:p14="http://schemas.microsoft.com/office/powerpoint/2010/main" val="4293242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3.3: Local Deployment</a:t>
            </a:r>
            <a:endParaRPr lang="en-GB" dirty="0"/>
          </a:p>
        </p:txBody>
      </p:sp>
      <p:sp>
        <p:nvSpPr>
          <p:cNvPr id="5" name="TextBox 4"/>
          <p:cNvSpPr txBox="1"/>
          <p:nvPr/>
        </p:nvSpPr>
        <p:spPr>
          <a:xfrm>
            <a:off x="824871" y="836711"/>
            <a:ext cx="6642729" cy="3083921"/>
          </a:xfrm>
          <a:prstGeom prst="rect">
            <a:avLst/>
          </a:prstGeom>
          <a:noFill/>
        </p:spPr>
        <p:txBody>
          <a:bodyPr wrap="square" rtlCol="0">
            <a:spAutoFit/>
          </a:bodyPr>
          <a:lstStyle/>
          <a:p>
            <a:r>
              <a:rPr lang="en-US" sz="2160" dirty="0"/>
              <a:t> </a:t>
            </a:r>
          </a:p>
          <a:p>
            <a:endParaRPr lang="en-US" sz="2160" dirty="0"/>
          </a:p>
          <a:p>
            <a:r>
              <a:rPr lang="en-US" sz="2160" dirty="0"/>
              <a:t>The participants will implement the mandatory part of the API for their local data repository. This includes effort required to ensure that all facilities metadata is compliant with the standards from WP2. The implementation is expected to happen through extending the existing catalogue services at the partner sites with the API or by an equivalent solution.</a:t>
            </a:r>
            <a:endParaRPr lang="en-GB" sz="2160" dirty="0"/>
          </a:p>
        </p:txBody>
      </p:sp>
      <p:graphicFrame>
        <p:nvGraphicFramePr>
          <p:cNvPr id="8" name="Table 7">
            <a:extLst>
              <a:ext uri="{FF2B5EF4-FFF2-40B4-BE49-F238E27FC236}">
                <a16:creationId xmlns:a16="http://schemas.microsoft.com/office/drawing/2014/main" id="{B7F61710-7FD9-0244-9787-7EE0159D4D4E}"/>
              </a:ext>
            </a:extLst>
          </p:cNvPr>
          <p:cNvGraphicFramePr>
            <a:graphicFrameLocks noGrp="1"/>
          </p:cNvGraphicFramePr>
          <p:nvPr>
            <p:extLst>
              <p:ext uri="{D42A27DB-BD31-4B8C-83A1-F6EECF244321}">
                <p14:modId xmlns:p14="http://schemas.microsoft.com/office/powerpoint/2010/main" val="293479596"/>
              </p:ext>
            </p:extLst>
          </p:nvPr>
        </p:nvGraphicFramePr>
        <p:xfrm>
          <a:off x="7766957" y="527964"/>
          <a:ext cx="4064000" cy="3129638"/>
        </p:xfrm>
        <a:graphic>
          <a:graphicData uri="http://schemas.openxmlformats.org/drawingml/2006/table">
            <a:tbl>
              <a:tblPr bandRow="1">
                <a:tableStyleId>{21E4AEA4-8DFA-4A89-87EB-49C32662AFE0}</a:tableStyleId>
              </a:tblPr>
              <a:tblGrid>
                <a:gridCol w="1473200">
                  <a:extLst>
                    <a:ext uri="{9D8B030D-6E8A-4147-A177-3AD203B41FA5}">
                      <a16:colId xmlns:a16="http://schemas.microsoft.com/office/drawing/2014/main" val="3448423803"/>
                    </a:ext>
                  </a:extLst>
                </a:gridCol>
                <a:gridCol w="2590800">
                  <a:extLst>
                    <a:ext uri="{9D8B030D-6E8A-4147-A177-3AD203B41FA5}">
                      <a16:colId xmlns:a16="http://schemas.microsoft.com/office/drawing/2014/main" val="438232446"/>
                    </a:ext>
                  </a:extLst>
                </a:gridCol>
              </a:tblGrid>
              <a:tr h="501970">
                <a:tc>
                  <a:txBody>
                    <a:bodyPr/>
                    <a:lstStyle/>
                    <a:p>
                      <a:r>
                        <a:rPr lang="en-GB" dirty="0"/>
                        <a:t>Lead partner</a:t>
                      </a:r>
                    </a:p>
                  </a:txBody>
                  <a:tcPr/>
                </a:tc>
                <a:tc>
                  <a:txBody>
                    <a:bodyPr/>
                    <a:lstStyle/>
                    <a:p>
                      <a:r>
                        <a:rPr lang="en-GB" dirty="0"/>
                        <a:t>ESS</a:t>
                      </a:r>
                    </a:p>
                  </a:txBody>
                  <a:tcPr/>
                </a:tc>
                <a:extLst>
                  <a:ext uri="{0D108BD9-81ED-4DB2-BD59-A6C34878D82A}">
                    <a16:rowId xmlns:a16="http://schemas.microsoft.com/office/drawing/2014/main" val="1266546587"/>
                  </a:ext>
                </a:extLst>
              </a:tr>
              <a:tr h="501970">
                <a:tc>
                  <a:txBody>
                    <a:bodyPr/>
                    <a:lstStyle/>
                    <a:p>
                      <a:r>
                        <a:rPr lang="en-GB" dirty="0"/>
                        <a:t>Partners</a:t>
                      </a:r>
                    </a:p>
                  </a:txBody>
                  <a:tcPr/>
                </a:tc>
                <a:tc>
                  <a:txBody>
                    <a:bodyPr/>
                    <a:lstStyle/>
                    <a:p>
                      <a:r>
                        <a:rPr lang="en-GB" dirty="0"/>
                        <a:t>ILL, XFEL, ELI, ESRF, CERIC</a:t>
                      </a:r>
                    </a:p>
                  </a:txBody>
                  <a:tcPr/>
                </a:tc>
                <a:extLst>
                  <a:ext uri="{0D108BD9-81ED-4DB2-BD59-A6C34878D82A}">
                    <a16:rowId xmlns:a16="http://schemas.microsoft.com/office/drawing/2014/main" val="1143333913"/>
                  </a:ext>
                </a:extLst>
              </a:tr>
              <a:tr h="501970">
                <a:tc>
                  <a:txBody>
                    <a:bodyPr/>
                    <a:lstStyle/>
                    <a:p>
                      <a:r>
                        <a:rPr lang="en-GB" dirty="0"/>
                        <a:t>Months</a:t>
                      </a:r>
                    </a:p>
                  </a:txBody>
                  <a:tcPr/>
                </a:tc>
                <a:tc>
                  <a:txBody>
                    <a:bodyPr/>
                    <a:lstStyle/>
                    <a:p>
                      <a:r>
                        <a:rPr lang="en-GB" dirty="0"/>
                        <a:t>20-44</a:t>
                      </a:r>
                    </a:p>
                  </a:txBody>
                  <a:tcPr/>
                </a:tc>
                <a:extLst>
                  <a:ext uri="{0D108BD9-81ED-4DB2-BD59-A6C34878D82A}">
                    <a16:rowId xmlns:a16="http://schemas.microsoft.com/office/drawing/2014/main" val="2260040215"/>
                  </a:ext>
                </a:extLst>
              </a:tr>
              <a:tr h="501970">
                <a:tc>
                  <a:txBody>
                    <a:bodyPr/>
                    <a:lstStyle/>
                    <a:p>
                      <a:r>
                        <a:rPr lang="en-GB" dirty="0"/>
                        <a:t>PMs</a:t>
                      </a:r>
                    </a:p>
                  </a:txBody>
                  <a:tcPr/>
                </a:tc>
                <a:tc>
                  <a:txBody>
                    <a:bodyPr/>
                    <a:lstStyle/>
                    <a:p>
                      <a:r>
                        <a:rPr lang="en-GB" dirty="0"/>
                        <a:t>36</a:t>
                      </a:r>
                    </a:p>
                  </a:txBody>
                  <a:tcPr/>
                </a:tc>
                <a:extLst>
                  <a:ext uri="{0D108BD9-81ED-4DB2-BD59-A6C34878D82A}">
                    <a16:rowId xmlns:a16="http://schemas.microsoft.com/office/drawing/2014/main" val="2451480776"/>
                  </a:ext>
                </a:extLst>
              </a:tr>
              <a:tr h="1121758">
                <a:tc>
                  <a:txBody>
                    <a:bodyPr/>
                    <a:lstStyle/>
                    <a:p>
                      <a:r>
                        <a:rPr lang="en-GB" dirty="0"/>
                        <a:t>Milestones and Deliverables</a:t>
                      </a:r>
                    </a:p>
                  </a:txBody>
                  <a:tcPr/>
                </a:tc>
                <a:tc>
                  <a:txBody>
                    <a:bodyPr/>
                    <a:lstStyle/>
                    <a:p>
                      <a:r>
                        <a:rPr lang="en-GB" dirty="0"/>
                        <a:t>I24, D28, I36, D40, D44</a:t>
                      </a:r>
                    </a:p>
                  </a:txBody>
                  <a:tcPr/>
                </a:tc>
                <a:extLst>
                  <a:ext uri="{0D108BD9-81ED-4DB2-BD59-A6C34878D82A}">
                    <a16:rowId xmlns:a16="http://schemas.microsoft.com/office/drawing/2014/main" val="3984868168"/>
                  </a:ext>
                </a:extLst>
              </a:tr>
            </a:tbl>
          </a:graphicData>
        </a:graphic>
      </p:graphicFrame>
    </p:spTree>
    <p:extLst>
      <p:ext uri="{BB962C8B-B14F-4D97-AF65-F5344CB8AC3E}">
        <p14:creationId xmlns:p14="http://schemas.microsoft.com/office/powerpoint/2010/main" val="1109930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9C172-11B3-2B48-A61A-5039887A68DA}"/>
              </a:ext>
            </a:extLst>
          </p:cNvPr>
          <p:cNvSpPr>
            <a:spLocks noGrp="1"/>
          </p:cNvSpPr>
          <p:nvPr>
            <p:ph type="title"/>
          </p:nvPr>
        </p:nvSpPr>
        <p:spPr/>
        <p:txBody>
          <a:bodyPr/>
          <a:lstStyle/>
          <a:p>
            <a:r>
              <a:rPr lang="en-GB" dirty="0"/>
              <a:t>EOSC Exposure Options</a:t>
            </a:r>
          </a:p>
        </p:txBody>
      </p:sp>
      <p:sp>
        <p:nvSpPr>
          <p:cNvPr id="3" name="Text Placeholder 2">
            <a:extLst>
              <a:ext uri="{FF2B5EF4-FFF2-40B4-BE49-F238E27FC236}">
                <a16:creationId xmlns:a16="http://schemas.microsoft.com/office/drawing/2014/main" id="{CE1E136C-EE03-8D46-BD4F-7A55FA613948}"/>
              </a:ext>
            </a:extLst>
          </p:cNvPr>
          <p:cNvSpPr>
            <a:spLocks noGrp="1"/>
          </p:cNvSpPr>
          <p:nvPr>
            <p:ph type="body" idx="1"/>
          </p:nvPr>
        </p:nvSpPr>
        <p:spPr>
          <a:xfrm>
            <a:off x="462777" y="1194560"/>
            <a:ext cx="5594336" cy="4801314"/>
          </a:xfrm>
        </p:spPr>
        <p:txBody>
          <a:bodyPr/>
          <a:lstStyle/>
          <a:p>
            <a:r>
              <a:rPr lang="en-GB" b="0" dirty="0"/>
              <a:t>In an ideal case data would be available selectively to the appropriate user (third party or original PI) with a relevant set of metadata.</a:t>
            </a:r>
          </a:p>
          <a:p>
            <a:endParaRPr lang="en-GB" b="0" dirty="0"/>
          </a:p>
          <a:p>
            <a:r>
              <a:rPr lang="en-GB" b="0" dirty="0"/>
              <a:t>For PaN experts and especially the PI during the embargo period we need a custom search API with (potential) authentication.</a:t>
            </a:r>
          </a:p>
          <a:p>
            <a:endParaRPr lang="en-GB" b="0" dirty="0"/>
          </a:p>
          <a:p>
            <a:r>
              <a:rPr lang="en-GB" b="0" dirty="0"/>
              <a:t>Large exposure of datasets can be achieved immediately by opening data publicly to harvesting by third-party repositories with minimal metadata. </a:t>
            </a:r>
          </a:p>
        </p:txBody>
      </p:sp>
      <p:cxnSp>
        <p:nvCxnSpPr>
          <p:cNvPr id="5" name="Straight Arrow Connector 4">
            <a:extLst>
              <a:ext uri="{FF2B5EF4-FFF2-40B4-BE49-F238E27FC236}">
                <a16:creationId xmlns:a16="http://schemas.microsoft.com/office/drawing/2014/main" id="{11013150-9F5F-3A4A-AA92-40C6644B0A33}"/>
              </a:ext>
            </a:extLst>
          </p:cNvPr>
          <p:cNvCxnSpPr/>
          <p:nvPr/>
        </p:nvCxnSpPr>
        <p:spPr>
          <a:xfrm flipV="1">
            <a:off x="6830344" y="990600"/>
            <a:ext cx="0" cy="4519302"/>
          </a:xfrm>
          <a:prstGeom prst="straightConnector1">
            <a:avLst/>
          </a:prstGeom>
          <a:ln w="28575">
            <a:headEnd w="lg" len="lg"/>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A34E1B2B-B0B5-BC42-9D4C-69353406F559}"/>
              </a:ext>
            </a:extLst>
          </p:cNvPr>
          <p:cNvCxnSpPr>
            <a:cxnSpLocks/>
          </p:cNvCxnSpPr>
          <p:nvPr/>
        </p:nvCxnSpPr>
        <p:spPr>
          <a:xfrm>
            <a:off x="6830344" y="5509902"/>
            <a:ext cx="5111528" cy="0"/>
          </a:xfrm>
          <a:prstGeom prst="straightConnector1">
            <a:avLst/>
          </a:prstGeom>
          <a:ln w="28575">
            <a:headEnd w="lg" len="lg"/>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14CA63E3-49E1-C545-9D1F-4E881C7F2CDE}"/>
              </a:ext>
            </a:extLst>
          </p:cNvPr>
          <p:cNvSpPr txBox="1"/>
          <p:nvPr/>
        </p:nvSpPr>
        <p:spPr>
          <a:xfrm>
            <a:off x="8543762" y="5498068"/>
            <a:ext cx="1684692" cy="369332"/>
          </a:xfrm>
          <a:prstGeom prst="rect">
            <a:avLst/>
          </a:prstGeom>
          <a:noFill/>
        </p:spPr>
        <p:txBody>
          <a:bodyPr wrap="none" rtlCol="0">
            <a:spAutoFit/>
          </a:bodyPr>
          <a:lstStyle/>
          <a:p>
            <a:pPr algn="ctr"/>
            <a:r>
              <a:rPr lang="en-GB" dirty="0"/>
              <a:t>size of audience</a:t>
            </a:r>
          </a:p>
        </p:txBody>
      </p:sp>
      <p:sp>
        <p:nvSpPr>
          <p:cNvPr id="9" name="TextBox 8">
            <a:extLst>
              <a:ext uri="{FF2B5EF4-FFF2-40B4-BE49-F238E27FC236}">
                <a16:creationId xmlns:a16="http://schemas.microsoft.com/office/drawing/2014/main" id="{5A0AFE96-6E08-9543-A28E-AC4D698924F8}"/>
              </a:ext>
            </a:extLst>
          </p:cNvPr>
          <p:cNvSpPr txBox="1"/>
          <p:nvPr/>
        </p:nvSpPr>
        <p:spPr>
          <a:xfrm rot="5400000">
            <a:off x="5036591" y="3065585"/>
            <a:ext cx="3199979" cy="369332"/>
          </a:xfrm>
          <a:prstGeom prst="rect">
            <a:avLst/>
          </a:prstGeom>
          <a:noFill/>
        </p:spPr>
        <p:txBody>
          <a:bodyPr wrap="none" rtlCol="0">
            <a:spAutoFit/>
          </a:bodyPr>
          <a:lstStyle/>
          <a:p>
            <a:pPr algn="ctr"/>
            <a:r>
              <a:rPr lang="en-GB" dirty="0"/>
              <a:t>wealth of PaN specific metadata</a:t>
            </a:r>
          </a:p>
        </p:txBody>
      </p:sp>
      <p:sp>
        <p:nvSpPr>
          <p:cNvPr id="11" name="TextBox 10">
            <a:extLst>
              <a:ext uri="{FF2B5EF4-FFF2-40B4-BE49-F238E27FC236}">
                <a16:creationId xmlns:a16="http://schemas.microsoft.com/office/drawing/2014/main" id="{56B296A4-92B7-B04D-97F6-583B9CB8376C}"/>
              </a:ext>
            </a:extLst>
          </p:cNvPr>
          <p:cNvSpPr txBox="1"/>
          <p:nvPr/>
        </p:nvSpPr>
        <p:spPr>
          <a:xfrm>
            <a:off x="10446056" y="4652867"/>
            <a:ext cx="1517344" cy="646331"/>
          </a:xfrm>
          <a:prstGeom prst="rect">
            <a:avLst/>
          </a:prstGeom>
          <a:solidFill>
            <a:schemeClr val="accent2"/>
          </a:solidFill>
        </p:spPr>
        <p:txBody>
          <a:bodyPr wrap="square" rtlCol="0">
            <a:spAutoFit/>
          </a:bodyPr>
          <a:lstStyle/>
          <a:p>
            <a:pPr algn="ctr"/>
            <a:r>
              <a:rPr lang="en-GB" dirty="0">
                <a:solidFill>
                  <a:schemeClr val="bg1"/>
                </a:solidFill>
              </a:rPr>
              <a:t>Dublin Core</a:t>
            </a:r>
            <a:br>
              <a:rPr lang="en-GB" dirty="0">
                <a:solidFill>
                  <a:schemeClr val="bg1"/>
                </a:solidFill>
              </a:rPr>
            </a:br>
            <a:r>
              <a:rPr lang="en-GB" dirty="0">
                <a:solidFill>
                  <a:schemeClr val="bg1"/>
                </a:solidFill>
              </a:rPr>
              <a:t>DataCite</a:t>
            </a:r>
          </a:p>
        </p:txBody>
      </p:sp>
      <p:sp>
        <p:nvSpPr>
          <p:cNvPr id="13" name="Rectangle 12">
            <a:extLst>
              <a:ext uri="{FF2B5EF4-FFF2-40B4-BE49-F238E27FC236}">
                <a16:creationId xmlns:a16="http://schemas.microsoft.com/office/drawing/2014/main" id="{2E6438E6-F2CC-7941-94C7-0AF89A3BF4C1}"/>
              </a:ext>
            </a:extLst>
          </p:cNvPr>
          <p:cNvSpPr/>
          <p:nvPr/>
        </p:nvSpPr>
        <p:spPr>
          <a:xfrm rot="16200000">
            <a:off x="5533438" y="2845207"/>
            <a:ext cx="3571036" cy="690613"/>
          </a:xfrm>
          <a:prstGeom prst="rect">
            <a:avLst/>
          </a:prstGeom>
          <a:gradFill flip="none" rotWithShape="1">
            <a:gsLst>
              <a:gs pos="14000">
                <a:schemeClr val="bg1"/>
              </a:gs>
              <a:gs pos="74000">
                <a:srgbClr val="666EAE"/>
              </a:gs>
              <a:gs pos="54000">
                <a:srgbClr val="666EAE">
                  <a:lumMod val="90000"/>
                  <a:lumOff val="10000"/>
                </a:srgb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NeXus</a:t>
            </a:r>
          </a:p>
        </p:txBody>
      </p:sp>
      <p:sp>
        <p:nvSpPr>
          <p:cNvPr id="14" name="Freeform 13">
            <a:extLst>
              <a:ext uri="{FF2B5EF4-FFF2-40B4-BE49-F238E27FC236}">
                <a16:creationId xmlns:a16="http://schemas.microsoft.com/office/drawing/2014/main" id="{C0C67FE4-A0F4-C842-8E31-70FCD97E9E2D}"/>
              </a:ext>
            </a:extLst>
          </p:cNvPr>
          <p:cNvSpPr/>
          <p:nvPr/>
        </p:nvSpPr>
        <p:spPr>
          <a:xfrm>
            <a:off x="7332202" y="7430466"/>
            <a:ext cx="2053906" cy="2318674"/>
          </a:xfrm>
          <a:custGeom>
            <a:avLst/>
            <a:gdLst>
              <a:gd name="connsiteX0" fmla="*/ 714375 w 2243138"/>
              <a:gd name="connsiteY0" fmla="*/ 571500 h 1971675"/>
              <a:gd name="connsiteX1" fmla="*/ 2243138 w 2243138"/>
              <a:gd name="connsiteY1" fmla="*/ 0 h 1971675"/>
              <a:gd name="connsiteX2" fmla="*/ 1471613 w 2243138"/>
              <a:gd name="connsiteY2" fmla="*/ 1228725 h 1971675"/>
              <a:gd name="connsiteX3" fmla="*/ 1371600 w 2243138"/>
              <a:gd name="connsiteY3" fmla="*/ 928687 h 1971675"/>
              <a:gd name="connsiteX4" fmla="*/ 485775 w 2243138"/>
              <a:gd name="connsiteY4" fmla="*/ 1971675 h 1971675"/>
              <a:gd name="connsiteX5" fmla="*/ 442913 w 2243138"/>
              <a:gd name="connsiteY5" fmla="*/ 1400175 h 1971675"/>
              <a:gd name="connsiteX6" fmla="*/ 0 w 2243138"/>
              <a:gd name="connsiteY6" fmla="*/ 1371600 h 1971675"/>
              <a:gd name="connsiteX7" fmla="*/ 1057275 w 2243138"/>
              <a:gd name="connsiteY7" fmla="*/ 700087 h 1971675"/>
              <a:gd name="connsiteX8" fmla="*/ 714375 w 2243138"/>
              <a:gd name="connsiteY8" fmla="*/ 571500 h 197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3138" h="1971675">
                <a:moveTo>
                  <a:pt x="714375" y="571500"/>
                </a:moveTo>
                <a:lnTo>
                  <a:pt x="2243138" y="0"/>
                </a:lnTo>
                <a:lnTo>
                  <a:pt x="1471613" y="1228725"/>
                </a:lnTo>
                <a:lnTo>
                  <a:pt x="1371600" y="928687"/>
                </a:lnTo>
                <a:lnTo>
                  <a:pt x="485775" y="1971675"/>
                </a:lnTo>
                <a:lnTo>
                  <a:pt x="442913" y="1400175"/>
                </a:lnTo>
                <a:lnTo>
                  <a:pt x="0" y="1371600"/>
                </a:lnTo>
                <a:lnTo>
                  <a:pt x="1057275" y="700087"/>
                </a:lnTo>
                <a:lnTo>
                  <a:pt x="714375" y="571500"/>
                </a:lnTo>
                <a:close/>
              </a:path>
            </a:pathLst>
          </a:custGeom>
          <a:solidFill>
            <a:srgbClr val="8064A2">
              <a:alpha val="62000"/>
            </a:srgbClr>
          </a:solidFill>
          <a:ln>
            <a:solidFill>
              <a:schemeClr val="accent1">
                <a:shade val="5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60F0D2A4-9791-214A-9B23-EE9C2C3B3BFF}"/>
              </a:ext>
            </a:extLst>
          </p:cNvPr>
          <p:cNvSpPr/>
          <p:nvPr/>
        </p:nvSpPr>
        <p:spPr>
          <a:xfrm>
            <a:off x="9819059" y="1568877"/>
            <a:ext cx="1595742" cy="1047518"/>
          </a:xfrm>
          <a:prstGeom prst="ellipse">
            <a:avLst/>
          </a:prstGeom>
          <a:gradFill flip="none" rotWithShape="1">
            <a:gsLst>
              <a:gs pos="0">
                <a:schemeClr val="bg1"/>
              </a:gs>
              <a:gs pos="21000">
                <a:srgbClr val="666EAE"/>
              </a:gs>
              <a:gs pos="0">
                <a:srgbClr val="666EAE"/>
              </a:gs>
              <a:gs pos="89000">
                <a:schemeClr val="bg1"/>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Ideal</a:t>
            </a:r>
          </a:p>
        </p:txBody>
      </p:sp>
      <p:sp>
        <p:nvSpPr>
          <p:cNvPr id="16" name="TextBox 15">
            <a:extLst>
              <a:ext uri="{FF2B5EF4-FFF2-40B4-BE49-F238E27FC236}">
                <a16:creationId xmlns:a16="http://schemas.microsoft.com/office/drawing/2014/main" id="{97B51188-D76F-E74C-B73E-A0B3424D9262}"/>
              </a:ext>
            </a:extLst>
          </p:cNvPr>
          <p:cNvSpPr txBox="1"/>
          <p:nvPr/>
        </p:nvSpPr>
        <p:spPr>
          <a:xfrm rot="20457550">
            <a:off x="7642884" y="2084752"/>
            <a:ext cx="1851026" cy="1384995"/>
          </a:xfrm>
          <a:prstGeom prst="rect">
            <a:avLst/>
          </a:prstGeom>
          <a:noFill/>
        </p:spPr>
        <p:txBody>
          <a:bodyPr wrap="square" rtlCol="0">
            <a:spAutoFit/>
          </a:bodyPr>
          <a:lstStyle/>
          <a:p>
            <a:r>
              <a:rPr lang="en-GB" sz="2800" b="1" dirty="0"/>
              <a:t>  Domain </a:t>
            </a:r>
            <a:br>
              <a:rPr lang="en-GB" sz="2800" b="1" dirty="0"/>
            </a:br>
            <a:r>
              <a:rPr lang="en-GB" sz="2800" b="1" dirty="0"/>
              <a:t> Specific </a:t>
            </a:r>
            <a:br>
              <a:rPr lang="en-GB" sz="2800" b="1" dirty="0"/>
            </a:br>
            <a:r>
              <a:rPr lang="en-GB" sz="2800" b="1" dirty="0"/>
              <a:t>Search</a:t>
            </a:r>
          </a:p>
        </p:txBody>
      </p:sp>
      <p:sp>
        <p:nvSpPr>
          <p:cNvPr id="17" name="TextBox 16">
            <a:extLst>
              <a:ext uri="{FF2B5EF4-FFF2-40B4-BE49-F238E27FC236}">
                <a16:creationId xmlns:a16="http://schemas.microsoft.com/office/drawing/2014/main" id="{12C9D685-33E1-6F4D-B2A4-E29FC68E46B1}"/>
              </a:ext>
            </a:extLst>
          </p:cNvPr>
          <p:cNvSpPr txBox="1"/>
          <p:nvPr/>
        </p:nvSpPr>
        <p:spPr>
          <a:xfrm rot="20457550">
            <a:off x="8498300" y="4169976"/>
            <a:ext cx="1914026" cy="954107"/>
          </a:xfrm>
          <a:prstGeom prst="rect">
            <a:avLst/>
          </a:prstGeom>
          <a:noFill/>
        </p:spPr>
        <p:txBody>
          <a:bodyPr wrap="square" rtlCol="0">
            <a:spAutoFit/>
          </a:bodyPr>
          <a:lstStyle/>
          <a:p>
            <a:pPr algn="r"/>
            <a:r>
              <a:rPr lang="en-GB" sz="2800" b="1" dirty="0"/>
              <a:t>EOSC </a:t>
            </a:r>
            <a:br>
              <a:rPr lang="en-GB" sz="2800" b="1" dirty="0"/>
            </a:br>
            <a:r>
              <a:rPr lang="en-GB" sz="2800" b="1" dirty="0"/>
              <a:t>Harvesting  </a:t>
            </a:r>
          </a:p>
        </p:txBody>
      </p:sp>
    </p:spTree>
    <p:extLst>
      <p:ext uri="{BB962C8B-B14F-4D97-AF65-F5344CB8AC3E}">
        <p14:creationId xmlns:p14="http://schemas.microsoft.com/office/powerpoint/2010/main" val="360670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6" grpId="0"/>
      <p:bldP spid="17" grpId="0"/>
    </p:bldLst>
  </p:timing>
</p:sld>
</file>

<file path=ppt/theme/theme1.xml><?xml version="1.0" encoding="utf-8"?>
<a:theme xmlns:a="http://schemas.openxmlformats.org/drawingml/2006/main" name="Office Theme">
  <a:themeElements>
    <a:clrScheme name="Personalizzati 5">
      <a:dk1>
        <a:srgbClr val="404140"/>
      </a:dk1>
      <a:lt1>
        <a:srgbClr val="FFFFFF"/>
      </a:lt1>
      <a:dk2>
        <a:srgbClr val="1F497D"/>
      </a:dk2>
      <a:lt2>
        <a:srgbClr val="D6D7D6"/>
      </a:lt2>
      <a:accent1>
        <a:srgbClr val="666EAE"/>
      </a:accent1>
      <a:accent2>
        <a:srgbClr val="A34773"/>
      </a:accent2>
      <a:accent3>
        <a:srgbClr val="9BBB59"/>
      </a:accent3>
      <a:accent4>
        <a:srgbClr val="8064A2"/>
      </a:accent4>
      <a:accent5>
        <a:srgbClr val="95B8E3"/>
      </a:accent5>
      <a:accent6>
        <a:srgbClr val="F79646"/>
      </a:accent6>
      <a:hlink>
        <a:srgbClr val="0000FF"/>
      </a:hlink>
      <a:folHlink>
        <a:srgbClr val="A3477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13557</TotalTime>
  <Words>1677</Words>
  <Application>Microsoft Macintosh PowerPoint</Application>
  <PresentationFormat>Widescreen</PresentationFormat>
  <Paragraphs>309</Paragraphs>
  <Slides>21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-apple-system</vt:lpstr>
      <vt:lpstr>Arial</vt:lpstr>
      <vt:lpstr>Calibri</vt:lpstr>
      <vt:lpstr>Muli</vt:lpstr>
      <vt:lpstr>Office Theme</vt:lpstr>
      <vt:lpstr>WP3 – Data Catalogue Services</vt:lpstr>
      <vt:lpstr>WP3 Data Catalogues – Basic Functions</vt:lpstr>
      <vt:lpstr>PowerPoint Presentation</vt:lpstr>
      <vt:lpstr>PaNOSC Objectives</vt:lpstr>
      <vt:lpstr>Overview of Tasks </vt:lpstr>
      <vt:lpstr>Task 3.1: Develop API</vt:lpstr>
      <vt:lpstr>Task 3.2: Provisioning Federated Search</vt:lpstr>
      <vt:lpstr>Task 3.3: Local Deployment</vt:lpstr>
      <vt:lpstr>EOSC Exposure Options</vt:lpstr>
      <vt:lpstr>EOSC Harvesting API</vt:lpstr>
      <vt:lpstr>PaNOSC Federated Search API</vt:lpstr>
      <vt:lpstr>Task 3.4: Catalogue Integration </vt:lpstr>
      <vt:lpstr>Capturing Experimental Metadata</vt:lpstr>
      <vt:lpstr>Task 3.5: Meta Ontology for Catalogues</vt:lpstr>
      <vt:lpstr>NeXus Dissemination</vt:lpstr>
      <vt:lpstr>Activities, Organisation and Status</vt:lpstr>
      <vt:lpstr>Contact with other communities – RDA </vt:lpstr>
      <vt:lpstr>Effort and Spent Profile</vt:lpstr>
      <vt:lpstr>Milestones and Outlook</vt:lpstr>
      <vt:lpstr>Conclusion</vt:lpstr>
      <vt:lpstr> </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  on one or more lines</dc:title>
  <dc:creator>GOETZ Andrew</dc:creator>
  <cp:lastModifiedBy>Tobias Richter</cp:lastModifiedBy>
  <cp:revision>81</cp:revision>
  <dcterms:created xsi:type="dcterms:W3CDTF">2019-04-23T08:59:57Z</dcterms:created>
  <dcterms:modified xsi:type="dcterms:W3CDTF">2019-11-04T11:11:33Z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2019-04-19T00:00:00Z</vt:filetime>
  </property>
  <property fmtid="{D5CDD505-2E9C-101B-9397-08002B2CF9AE}" pid="3" name="Creator">
    <vt:lpwstr>Adobe InDesign CC 14.0 (Macintosh)</vt:lpwstr>
  </property>
  <property fmtid="{D5CDD505-2E9C-101B-9397-08002B2CF9AE}" pid="4" name="LastSaved">
    <vt:filetime>2019-04-23T00:00:00Z</vt:filetime>
  </property>
</Properties>
</file>